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4"/>
  </p:sldMasterIdLst>
  <p:notesMasterIdLst>
    <p:notesMasterId r:id="rId124"/>
  </p:notesMasterIdLst>
  <p:sldIdLst>
    <p:sldId id="256" r:id="rId5"/>
    <p:sldId id="257" r:id="rId6"/>
    <p:sldId id="258" r:id="rId7"/>
    <p:sldId id="259" r:id="rId8"/>
    <p:sldId id="261" r:id="rId9"/>
    <p:sldId id="264" r:id="rId10"/>
    <p:sldId id="265" r:id="rId11"/>
    <p:sldId id="266" r:id="rId12"/>
    <p:sldId id="262" r:id="rId13"/>
    <p:sldId id="267" r:id="rId14"/>
    <p:sldId id="269" r:id="rId15"/>
    <p:sldId id="270" r:id="rId16"/>
    <p:sldId id="271" r:id="rId17"/>
    <p:sldId id="276" r:id="rId18"/>
    <p:sldId id="272" r:id="rId19"/>
    <p:sldId id="273" r:id="rId20"/>
    <p:sldId id="274" r:id="rId21"/>
    <p:sldId id="277" r:id="rId22"/>
    <p:sldId id="275" r:id="rId23"/>
    <p:sldId id="278" r:id="rId24"/>
    <p:sldId id="281" r:id="rId25"/>
    <p:sldId id="279" r:id="rId26"/>
    <p:sldId id="280" r:id="rId27"/>
    <p:sldId id="285" r:id="rId28"/>
    <p:sldId id="284" r:id="rId29"/>
    <p:sldId id="282" r:id="rId30"/>
    <p:sldId id="283" r:id="rId31"/>
    <p:sldId id="286" r:id="rId32"/>
    <p:sldId id="287" r:id="rId33"/>
    <p:sldId id="290" r:id="rId34"/>
    <p:sldId id="289" r:id="rId35"/>
    <p:sldId id="292" r:id="rId36"/>
    <p:sldId id="291" r:id="rId37"/>
    <p:sldId id="294" r:id="rId38"/>
    <p:sldId id="288" r:id="rId39"/>
    <p:sldId id="295" r:id="rId40"/>
    <p:sldId id="310" r:id="rId41"/>
    <p:sldId id="296" r:id="rId42"/>
    <p:sldId id="297" r:id="rId43"/>
    <p:sldId id="309" r:id="rId44"/>
    <p:sldId id="298" r:id="rId45"/>
    <p:sldId id="302" r:id="rId46"/>
    <p:sldId id="304" r:id="rId47"/>
    <p:sldId id="305" r:id="rId48"/>
    <p:sldId id="311" r:id="rId49"/>
    <p:sldId id="306" r:id="rId50"/>
    <p:sldId id="307" r:id="rId51"/>
    <p:sldId id="308" r:id="rId52"/>
    <p:sldId id="299" r:id="rId53"/>
    <p:sldId id="301" r:id="rId54"/>
    <p:sldId id="300" r:id="rId55"/>
    <p:sldId id="303" r:id="rId56"/>
    <p:sldId id="317" r:id="rId57"/>
    <p:sldId id="312" r:id="rId58"/>
    <p:sldId id="319" r:id="rId59"/>
    <p:sldId id="313" r:id="rId60"/>
    <p:sldId id="320" r:id="rId61"/>
    <p:sldId id="314" r:id="rId62"/>
    <p:sldId id="315" r:id="rId63"/>
    <p:sldId id="316" r:id="rId64"/>
    <p:sldId id="318" r:id="rId65"/>
    <p:sldId id="330" r:id="rId66"/>
    <p:sldId id="321" r:id="rId67"/>
    <p:sldId id="322" r:id="rId68"/>
    <p:sldId id="323" r:id="rId69"/>
    <p:sldId id="324" r:id="rId70"/>
    <p:sldId id="329" r:id="rId71"/>
    <p:sldId id="332" r:id="rId72"/>
    <p:sldId id="331" r:id="rId73"/>
    <p:sldId id="325" r:id="rId74"/>
    <p:sldId id="326" r:id="rId75"/>
    <p:sldId id="327" r:id="rId76"/>
    <p:sldId id="328" r:id="rId77"/>
    <p:sldId id="333" r:id="rId78"/>
    <p:sldId id="336" r:id="rId79"/>
    <p:sldId id="337" r:id="rId80"/>
    <p:sldId id="335" r:id="rId81"/>
    <p:sldId id="334" r:id="rId82"/>
    <p:sldId id="338" r:id="rId83"/>
    <p:sldId id="339" r:id="rId84"/>
    <p:sldId id="340" r:id="rId85"/>
    <p:sldId id="342" r:id="rId86"/>
    <p:sldId id="345" r:id="rId87"/>
    <p:sldId id="343" r:id="rId88"/>
    <p:sldId id="346" r:id="rId89"/>
    <p:sldId id="349" r:id="rId90"/>
    <p:sldId id="347" r:id="rId91"/>
    <p:sldId id="352" r:id="rId92"/>
    <p:sldId id="353" r:id="rId93"/>
    <p:sldId id="355" r:id="rId94"/>
    <p:sldId id="354" r:id="rId95"/>
    <p:sldId id="362" r:id="rId96"/>
    <p:sldId id="356" r:id="rId97"/>
    <p:sldId id="359" r:id="rId98"/>
    <p:sldId id="360" r:id="rId99"/>
    <p:sldId id="371" r:id="rId100"/>
    <p:sldId id="372" r:id="rId101"/>
    <p:sldId id="373" r:id="rId102"/>
    <p:sldId id="374" r:id="rId103"/>
    <p:sldId id="375" r:id="rId104"/>
    <p:sldId id="377" r:id="rId105"/>
    <p:sldId id="378" r:id="rId106"/>
    <p:sldId id="379" r:id="rId107"/>
    <p:sldId id="358" r:id="rId108"/>
    <p:sldId id="365" r:id="rId109"/>
    <p:sldId id="363" r:id="rId110"/>
    <p:sldId id="364" r:id="rId111"/>
    <p:sldId id="366" r:id="rId112"/>
    <p:sldId id="368" r:id="rId113"/>
    <p:sldId id="369" r:id="rId114"/>
    <p:sldId id="370" r:id="rId115"/>
    <p:sldId id="367" r:id="rId116"/>
    <p:sldId id="383" r:id="rId117"/>
    <p:sldId id="384" r:id="rId118"/>
    <p:sldId id="385" r:id="rId119"/>
    <p:sldId id="386" r:id="rId120"/>
    <p:sldId id="382" r:id="rId121"/>
    <p:sldId id="380" r:id="rId122"/>
    <p:sldId id="381" r:id="rId123"/>
  </p:sldIdLst>
  <p:sldSz cx="12192000" cy="6858000"/>
  <p:notesSz cx="9939338" cy="68072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868" autoAdjust="0"/>
    <p:restoredTop sz="94796" autoAdjust="0"/>
  </p:normalViewPr>
  <p:slideViewPr>
    <p:cSldViewPr snapToGrid="0">
      <p:cViewPr>
        <p:scale>
          <a:sx n="125" d="100"/>
          <a:sy n="125" d="100"/>
        </p:scale>
        <p:origin x="-2400" y="-436"/>
      </p:cViewPr>
      <p:guideLst/>
    </p:cSldViewPr>
  </p:slideViewPr>
  <p:notesTextViewPr>
    <p:cViewPr>
      <p:scale>
        <a:sx n="1" d="1"/>
        <a:sy n="1" d="1"/>
      </p:scale>
      <p:origin x="0" y="0"/>
    </p:cViewPr>
  </p:notesTextViewPr>
  <p:sorterViewPr>
    <p:cViewPr>
      <p:scale>
        <a:sx n="100" d="100"/>
        <a:sy n="100" d="100"/>
      </p:scale>
      <p:origin x="0" y="-51292"/>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slide" Target="slides/slide108.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28" Type="http://schemas.openxmlformats.org/officeDocument/2006/relationships/tableStyles" Target="tableStyles.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notesMaster" Target="notesMasters/notesMaster1.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presProps" Target="presProps.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4" Type="http://schemas.openxmlformats.org/officeDocument/2006/relationships/slideMaster" Target="slideMasters/slideMaster1.xml"/><Relationship Id="rId9"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4307509" cy="340740"/>
          </a:xfrm>
          <a:prstGeom prst="rect">
            <a:avLst/>
          </a:prstGeom>
        </p:spPr>
        <p:txBody>
          <a:bodyPr vert="horz" lIns="88313" tIns="44156" rIns="88313" bIns="44156" rtlCol="0"/>
          <a:lstStyle>
            <a:lvl1pPr algn="l">
              <a:defRPr sz="1200"/>
            </a:lvl1pPr>
          </a:lstStyle>
          <a:p>
            <a:endParaRPr kumimoji="1" lang="ja-JP" altLang="en-US"/>
          </a:p>
        </p:txBody>
      </p:sp>
      <p:sp>
        <p:nvSpPr>
          <p:cNvPr id="3" name="日付プレースホルダー 2"/>
          <p:cNvSpPr>
            <a:spLocks noGrp="1"/>
          </p:cNvSpPr>
          <p:nvPr>
            <p:ph type="dt" idx="1"/>
          </p:nvPr>
        </p:nvSpPr>
        <p:spPr>
          <a:xfrm>
            <a:off x="5630287" y="0"/>
            <a:ext cx="4307509" cy="340740"/>
          </a:xfrm>
          <a:prstGeom prst="rect">
            <a:avLst/>
          </a:prstGeom>
        </p:spPr>
        <p:txBody>
          <a:bodyPr vert="horz" lIns="88313" tIns="44156" rIns="88313" bIns="44156" rtlCol="0"/>
          <a:lstStyle>
            <a:lvl1pPr algn="r">
              <a:defRPr sz="1200"/>
            </a:lvl1pPr>
          </a:lstStyle>
          <a:p>
            <a:fld id="{F0D5A9AB-20B8-4201-944E-E5A5B7F83A13}" type="datetimeFigureOut">
              <a:rPr kumimoji="1" lang="ja-JP" altLang="en-US" smtClean="0"/>
              <a:t>2023/1/18</a:t>
            </a:fld>
            <a:endParaRPr kumimoji="1" lang="ja-JP" altLang="en-US"/>
          </a:p>
        </p:txBody>
      </p:sp>
      <p:sp>
        <p:nvSpPr>
          <p:cNvPr id="4" name="スライド イメージ プレースホルダー 3"/>
          <p:cNvSpPr>
            <a:spLocks noGrp="1" noRot="1" noChangeAspect="1"/>
          </p:cNvSpPr>
          <p:nvPr>
            <p:ph type="sldImg" idx="2"/>
          </p:nvPr>
        </p:nvSpPr>
        <p:spPr>
          <a:xfrm>
            <a:off x="2927350" y="850900"/>
            <a:ext cx="4084638" cy="2297113"/>
          </a:xfrm>
          <a:prstGeom prst="rect">
            <a:avLst/>
          </a:prstGeom>
          <a:noFill/>
          <a:ln w="12700">
            <a:solidFill>
              <a:prstClr val="black"/>
            </a:solidFill>
          </a:ln>
        </p:spPr>
        <p:txBody>
          <a:bodyPr vert="horz" lIns="88313" tIns="44156" rIns="88313" bIns="44156" rtlCol="0" anchor="ctr"/>
          <a:lstStyle/>
          <a:p>
            <a:endParaRPr lang="ja-JP" altLang="en-US"/>
          </a:p>
        </p:txBody>
      </p:sp>
      <p:sp>
        <p:nvSpPr>
          <p:cNvPr id="5" name="ノート プレースホルダー 4"/>
          <p:cNvSpPr>
            <a:spLocks noGrp="1"/>
          </p:cNvSpPr>
          <p:nvPr>
            <p:ph type="body" sz="quarter" idx="3"/>
          </p:nvPr>
        </p:nvSpPr>
        <p:spPr>
          <a:xfrm>
            <a:off x="994397" y="3276583"/>
            <a:ext cx="7950545" cy="2680287"/>
          </a:xfrm>
          <a:prstGeom prst="rect">
            <a:avLst/>
          </a:prstGeom>
        </p:spPr>
        <p:txBody>
          <a:bodyPr vert="horz" lIns="88313" tIns="44156" rIns="88313" bIns="44156"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6466460"/>
            <a:ext cx="4307509" cy="340740"/>
          </a:xfrm>
          <a:prstGeom prst="rect">
            <a:avLst/>
          </a:prstGeom>
        </p:spPr>
        <p:txBody>
          <a:bodyPr vert="horz" lIns="88313" tIns="44156" rIns="88313" bIns="44156"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5630287" y="6466460"/>
            <a:ext cx="4307509" cy="340740"/>
          </a:xfrm>
          <a:prstGeom prst="rect">
            <a:avLst/>
          </a:prstGeom>
        </p:spPr>
        <p:txBody>
          <a:bodyPr vert="horz" lIns="88313" tIns="44156" rIns="88313" bIns="44156" rtlCol="0" anchor="b"/>
          <a:lstStyle>
            <a:lvl1pPr algn="r">
              <a:defRPr sz="1200"/>
            </a:lvl1pPr>
          </a:lstStyle>
          <a:p>
            <a:fld id="{3DEBBAA2-50B6-48D1-87BF-02885AA6BB16}" type="slidenum">
              <a:rPr kumimoji="1" lang="ja-JP" altLang="en-US" smtClean="0"/>
              <a:t>‹#›</a:t>
            </a:fld>
            <a:endParaRPr kumimoji="1" lang="ja-JP" altLang="en-US"/>
          </a:p>
        </p:txBody>
      </p:sp>
    </p:spTree>
    <p:extLst>
      <p:ext uri="{BB962C8B-B14F-4D97-AF65-F5344CB8AC3E}">
        <p14:creationId xmlns:p14="http://schemas.microsoft.com/office/powerpoint/2010/main" val="1523799156"/>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3DEBBAA2-50B6-48D1-87BF-02885AA6BB16}" type="slidenum">
              <a:rPr kumimoji="1" lang="ja-JP" altLang="en-US" smtClean="0"/>
              <a:t>23</a:t>
            </a:fld>
            <a:endParaRPr kumimoji="1" lang="ja-JP" altLang="en-US"/>
          </a:p>
        </p:txBody>
      </p:sp>
    </p:spTree>
    <p:extLst>
      <p:ext uri="{BB962C8B-B14F-4D97-AF65-F5344CB8AC3E}">
        <p14:creationId xmlns:p14="http://schemas.microsoft.com/office/powerpoint/2010/main" val="17897439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EA023B4-63A4-8B9C-FC10-44ED5B73AEAC}"/>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17F65E80-07EC-FDD9-E050-1449DE67340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F3446412-8B4A-A200-EE4D-6913D2186203}"/>
              </a:ext>
            </a:extLst>
          </p:cNvPr>
          <p:cNvSpPr>
            <a:spLocks noGrp="1"/>
          </p:cNvSpPr>
          <p:nvPr>
            <p:ph type="dt" sz="half" idx="10"/>
          </p:nvPr>
        </p:nvSpPr>
        <p:spPr/>
        <p:txBody>
          <a:bodyPr/>
          <a:lstStyle/>
          <a:p>
            <a:fld id="{31073645-4B75-4707-8F93-AFEC30FB3739}" type="datetime1">
              <a:rPr kumimoji="1" lang="ja-JP" altLang="en-US" smtClean="0"/>
              <a:t>2023/1/18</a:t>
            </a:fld>
            <a:endParaRPr kumimoji="1" lang="ja-JP" altLang="en-US"/>
          </a:p>
        </p:txBody>
      </p:sp>
      <p:sp>
        <p:nvSpPr>
          <p:cNvPr id="5" name="フッター プレースホルダー 4">
            <a:extLst>
              <a:ext uri="{FF2B5EF4-FFF2-40B4-BE49-F238E27FC236}">
                <a16:creationId xmlns:a16="http://schemas.microsoft.com/office/drawing/2014/main" id="{0C86469A-EFF5-B403-30CD-E51BC27B195D}"/>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CDED5FC1-0156-06E5-709B-D113138C83D2}"/>
              </a:ext>
            </a:extLst>
          </p:cNvPr>
          <p:cNvSpPr>
            <a:spLocks noGrp="1"/>
          </p:cNvSpPr>
          <p:nvPr>
            <p:ph type="sldNum" sz="quarter" idx="12"/>
          </p:nvPr>
        </p:nvSpPr>
        <p:spPr/>
        <p:txBody>
          <a:bodyPr/>
          <a:lstStyle/>
          <a:p>
            <a:fld id="{AB492E1D-532B-4343-855D-235CD69FFFAA}" type="slidenum">
              <a:rPr kumimoji="1" lang="ja-JP" altLang="en-US" smtClean="0"/>
              <a:t>‹#›</a:t>
            </a:fld>
            <a:endParaRPr kumimoji="1" lang="ja-JP" altLang="en-US"/>
          </a:p>
        </p:txBody>
      </p:sp>
    </p:spTree>
    <p:extLst>
      <p:ext uri="{BB962C8B-B14F-4D97-AF65-F5344CB8AC3E}">
        <p14:creationId xmlns:p14="http://schemas.microsoft.com/office/powerpoint/2010/main" val="30547686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7A15D40-DB2A-457E-6366-F1CD1A9AE92B}"/>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724CD640-89BF-BCF1-672C-F5D88CC473DC}"/>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1039BF65-7D2E-E899-5DF4-62CC8902B450}"/>
              </a:ext>
            </a:extLst>
          </p:cNvPr>
          <p:cNvSpPr>
            <a:spLocks noGrp="1"/>
          </p:cNvSpPr>
          <p:nvPr>
            <p:ph type="dt" sz="half" idx="10"/>
          </p:nvPr>
        </p:nvSpPr>
        <p:spPr/>
        <p:txBody>
          <a:bodyPr/>
          <a:lstStyle/>
          <a:p>
            <a:fld id="{0703185F-0988-4EC4-95AD-C342D6B8DBA5}" type="datetime1">
              <a:rPr kumimoji="1" lang="ja-JP" altLang="en-US" smtClean="0"/>
              <a:t>2023/1/18</a:t>
            </a:fld>
            <a:endParaRPr kumimoji="1" lang="ja-JP" altLang="en-US"/>
          </a:p>
        </p:txBody>
      </p:sp>
      <p:sp>
        <p:nvSpPr>
          <p:cNvPr id="5" name="フッター プレースホルダー 4">
            <a:extLst>
              <a:ext uri="{FF2B5EF4-FFF2-40B4-BE49-F238E27FC236}">
                <a16:creationId xmlns:a16="http://schemas.microsoft.com/office/drawing/2014/main" id="{C02F175B-B447-7F0D-7029-1E480FE1D4DF}"/>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47869ECD-B6E5-3E59-FDAF-ABF382EE6366}"/>
              </a:ext>
            </a:extLst>
          </p:cNvPr>
          <p:cNvSpPr>
            <a:spLocks noGrp="1"/>
          </p:cNvSpPr>
          <p:nvPr>
            <p:ph type="sldNum" sz="quarter" idx="12"/>
          </p:nvPr>
        </p:nvSpPr>
        <p:spPr/>
        <p:txBody>
          <a:bodyPr/>
          <a:lstStyle/>
          <a:p>
            <a:fld id="{AB492E1D-532B-4343-855D-235CD69FFFAA}" type="slidenum">
              <a:rPr kumimoji="1" lang="ja-JP" altLang="en-US" smtClean="0"/>
              <a:t>‹#›</a:t>
            </a:fld>
            <a:endParaRPr kumimoji="1" lang="ja-JP" altLang="en-US"/>
          </a:p>
        </p:txBody>
      </p:sp>
    </p:spTree>
    <p:extLst>
      <p:ext uri="{BB962C8B-B14F-4D97-AF65-F5344CB8AC3E}">
        <p14:creationId xmlns:p14="http://schemas.microsoft.com/office/powerpoint/2010/main" val="27843830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D5545839-E9A0-5F09-374F-E16D2ECE36A2}"/>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9B86B053-E706-83CC-210F-7E44013760B9}"/>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7086E541-E146-9027-3BB6-E4566F8A7178}"/>
              </a:ext>
            </a:extLst>
          </p:cNvPr>
          <p:cNvSpPr>
            <a:spLocks noGrp="1"/>
          </p:cNvSpPr>
          <p:nvPr>
            <p:ph type="dt" sz="half" idx="10"/>
          </p:nvPr>
        </p:nvSpPr>
        <p:spPr/>
        <p:txBody>
          <a:bodyPr/>
          <a:lstStyle/>
          <a:p>
            <a:fld id="{EA33FB63-02A7-4AFF-BD23-D6D95F4DFFC0}" type="datetime1">
              <a:rPr kumimoji="1" lang="ja-JP" altLang="en-US" smtClean="0"/>
              <a:t>2023/1/18</a:t>
            </a:fld>
            <a:endParaRPr kumimoji="1" lang="ja-JP" altLang="en-US"/>
          </a:p>
        </p:txBody>
      </p:sp>
      <p:sp>
        <p:nvSpPr>
          <p:cNvPr id="5" name="フッター プレースホルダー 4">
            <a:extLst>
              <a:ext uri="{FF2B5EF4-FFF2-40B4-BE49-F238E27FC236}">
                <a16:creationId xmlns:a16="http://schemas.microsoft.com/office/drawing/2014/main" id="{23D37AB3-8A53-CB41-A1F2-D57E6224DF73}"/>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26336040-11E3-8C82-8A68-488A0A05E859}"/>
              </a:ext>
            </a:extLst>
          </p:cNvPr>
          <p:cNvSpPr>
            <a:spLocks noGrp="1"/>
          </p:cNvSpPr>
          <p:nvPr>
            <p:ph type="sldNum" sz="quarter" idx="12"/>
          </p:nvPr>
        </p:nvSpPr>
        <p:spPr/>
        <p:txBody>
          <a:bodyPr/>
          <a:lstStyle/>
          <a:p>
            <a:fld id="{AB492E1D-532B-4343-855D-235CD69FFFAA}" type="slidenum">
              <a:rPr kumimoji="1" lang="ja-JP" altLang="en-US" smtClean="0"/>
              <a:t>‹#›</a:t>
            </a:fld>
            <a:endParaRPr kumimoji="1" lang="ja-JP" altLang="en-US"/>
          </a:p>
        </p:txBody>
      </p:sp>
    </p:spTree>
    <p:extLst>
      <p:ext uri="{BB962C8B-B14F-4D97-AF65-F5344CB8AC3E}">
        <p14:creationId xmlns:p14="http://schemas.microsoft.com/office/powerpoint/2010/main" val="35350268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42F1727-39B2-4BC7-138B-E22553AF3C8C}"/>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F0ADED29-D5E1-4BC4-7AC5-2CF67910AA3B}"/>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9BF9A67D-7C4D-09C1-50AE-D813DF919ACD}"/>
              </a:ext>
            </a:extLst>
          </p:cNvPr>
          <p:cNvSpPr>
            <a:spLocks noGrp="1"/>
          </p:cNvSpPr>
          <p:nvPr>
            <p:ph type="dt" sz="half" idx="10"/>
          </p:nvPr>
        </p:nvSpPr>
        <p:spPr/>
        <p:txBody>
          <a:bodyPr/>
          <a:lstStyle/>
          <a:p>
            <a:fld id="{EB245E55-373A-4398-AAAC-F972941BC9A4}" type="datetime1">
              <a:rPr kumimoji="1" lang="ja-JP" altLang="en-US" smtClean="0"/>
              <a:t>2023/1/18</a:t>
            </a:fld>
            <a:endParaRPr kumimoji="1" lang="ja-JP" altLang="en-US"/>
          </a:p>
        </p:txBody>
      </p:sp>
      <p:sp>
        <p:nvSpPr>
          <p:cNvPr id="5" name="フッター プレースホルダー 4">
            <a:extLst>
              <a:ext uri="{FF2B5EF4-FFF2-40B4-BE49-F238E27FC236}">
                <a16:creationId xmlns:a16="http://schemas.microsoft.com/office/drawing/2014/main" id="{4076E27B-A5AE-1EE2-4675-50440258330A}"/>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34F37848-F232-7838-B20D-C9CB98EBE896}"/>
              </a:ext>
            </a:extLst>
          </p:cNvPr>
          <p:cNvSpPr>
            <a:spLocks noGrp="1"/>
          </p:cNvSpPr>
          <p:nvPr>
            <p:ph type="sldNum" sz="quarter" idx="12"/>
          </p:nvPr>
        </p:nvSpPr>
        <p:spPr/>
        <p:txBody>
          <a:bodyPr/>
          <a:lstStyle/>
          <a:p>
            <a:fld id="{AB492E1D-532B-4343-855D-235CD69FFFAA}" type="slidenum">
              <a:rPr kumimoji="1" lang="ja-JP" altLang="en-US" smtClean="0"/>
              <a:t>‹#›</a:t>
            </a:fld>
            <a:endParaRPr kumimoji="1" lang="ja-JP" altLang="en-US"/>
          </a:p>
        </p:txBody>
      </p:sp>
    </p:spTree>
    <p:extLst>
      <p:ext uri="{BB962C8B-B14F-4D97-AF65-F5344CB8AC3E}">
        <p14:creationId xmlns:p14="http://schemas.microsoft.com/office/powerpoint/2010/main" val="1675755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10C5F4B-2F41-C134-62FD-EC6185D97D01}"/>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5A2BAB90-AFBD-56A5-0290-3175718944F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C5F69110-15A7-C058-7342-E63D050BBD01}"/>
              </a:ext>
            </a:extLst>
          </p:cNvPr>
          <p:cNvSpPr>
            <a:spLocks noGrp="1"/>
          </p:cNvSpPr>
          <p:nvPr>
            <p:ph type="dt" sz="half" idx="10"/>
          </p:nvPr>
        </p:nvSpPr>
        <p:spPr/>
        <p:txBody>
          <a:bodyPr/>
          <a:lstStyle/>
          <a:p>
            <a:fld id="{0D4ED19F-A73F-48D7-9014-8AABD6EE5712}" type="datetime1">
              <a:rPr kumimoji="1" lang="ja-JP" altLang="en-US" smtClean="0"/>
              <a:t>2023/1/18</a:t>
            </a:fld>
            <a:endParaRPr kumimoji="1" lang="ja-JP" altLang="en-US"/>
          </a:p>
        </p:txBody>
      </p:sp>
      <p:sp>
        <p:nvSpPr>
          <p:cNvPr id="5" name="フッター プレースホルダー 4">
            <a:extLst>
              <a:ext uri="{FF2B5EF4-FFF2-40B4-BE49-F238E27FC236}">
                <a16:creationId xmlns:a16="http://schemas.microsoft.com/office/drawing/2014/main" id="{7AEC1003-6C2C-7612-38B8-C3A7009D5350}"/>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A235F99D-1805-CE40-555A-6E781DD8D5D5}"/>
              </a:ext>
            </a:extLst>
          </p:cNvPr>
          <p:cNvSpPr>
            <a:spLocks noGrp="1"/>
          </p:cNvSpPr>
          <p:nvPr>
            <p:ph type="sldNum" sz="quarter" idx="12"/>
          </p:nvPr>
        </p:nvSpPr>
        <p:spPr/>
        <p:txBody>
          <a:bodyPr/>
          <a:lstStyle/>
          <a:p>
            <a:fld id="{AB492E1D-532B-4343-855D-235CD69FFFAA}" type="slidenum">
              <a:rPr kumimoji="1" lang="ja-JP" altLang="en-US" smtClean="0"/>
              <a:t>‹#›</a:t>
            </a:fld>
            <a:endParaRPr kumimoji="1" lang="ja-JP" altLang="en-US"/>
          </a:p>
        </p:txBody>
      </p:sp>
    </p:spTree>
    <p:extLst>
      <p:ext uri="{BB962C8B-B14F-4D97-AF65-F5344CB8AC3E}">
        <p14:creationId xmlns:p14="http://schemas.microsoft.com/office/powerpoint/2010/main" val="3902648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11FEF3F-DF36-CF37-28C3-348B531649D9}"/>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DA404D9F-0454-8B43-E7E2-ED95FE2292FB}"/>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940AC6C0-E1D5-553E-F33F-89C6927F1B10}"/>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1A323FC0-679E-88A8-228C-EFB77E032C5A}"/>
              </a:ext>
            </a:extLst>
          </p:cNvPr>
          <p:cNvSpPr>
            <a:spLocks noGrp="1"/>
          </p:cNvSpPr>
          <p:nvPr>
            <p:ph type="dt" sz="half" idx="10"/>
          </p:nvPr>
        </p:nvSpPr>
        <p:spPr/>
        <p:txBody>
          <a:bodyPr/>
          <a:lstStyle/>
          <a:p>
            <a:fld id="{DE26B50A-7058-4395-AB61-A5C579968481}" type="datetime1">
              <a:rPr kumimoji="1" lang="ja-JP" altLang="en-US" smtClean="0"/>
              <a:t>2023/1/18</a:t>
            </a:fld>
            <a:endParaRPr kumimoji="1" lang="ja-JP" altLang="en-US"/>
          </a:p>
        </p:txBody>
      </p:sp>
      <p:sp>
        <p:nvSpPr>
          <p:cNvPr id="6" name="フッター プレースホルダー 5">
            <a:extLst>
              <a:ext uri="{FF2B5EF4-FFF2-40B4-BE49-F238E27FC236}">
                <a16:creationId xmlns:a16="http://schemas.microsoft.com/office/drawing/2014/main" id="{1F2115E1-EC92-8624-ED08-4E77ECFFFEED}"/>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0F3E6935-07F1-9AB8-8E24-54194D156238}"/>
              </a:ext>
            </a:extLst>
          </p:cNvPr>
          <p:cNvSpPr>
            <a:spLocks noGrp="1"/>
          </p:cNvSpPr>
          <p:nvPr>
            <p:ph type="sldNum" sz="quarter" idx="12"/>
          </p:nvPr>
        </p:nvSpPr>
        <p:spPr/>
        <p:txBody>
          <a:bodyPr/>
          <a:lstStyle/>
          <a:p>
            <a:fld id="{AB492E1D-532B-4343-855D-235CD69FFFAA}" type="slidenum">
              <a:rPr kumimoji="1" lang="ja-JP" altLang="en-US" smtClean="0"/>
              <a:t>‹#›</a:t>
            </a:fld>
            <a:endParaRPr kumimoji="1" lang="ja-JP" altLang="en-US"/>
          </a:p>
        </p:txBody>
      </p:sp>
    </p:spTree>
    <p:extLst>
      <p:ext uri="{BB962C8B-B14F-4D97-AF65-F5344CB8AC3E}">
        <p14:creationId xmlns:p14="http://schemas.microsoft.com/office/powerpoint/2010/main" val="28989394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1A63894-09EE-E3F9-3A9F-EDEAED4B6321}"/>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6C74493E-72DB-7BA3-BF0A-B115A994AC1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A85DC9B5-BB49-F75A-8FFB-F516B6D9EAA0}"/>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724B9384-EB78-9157-A913-83D06BAF1CF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FC208340-0C83-F5DE-8E05-62F43F34A5A9}"/>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D6DAEF17-2BE6-0925-2ABD-F6628D87A3A3}"/>
              </a:ext>
            </a:extLst>
          </p:cNvPr>
          <p:cNvSpPr>
            <a:spLocks noGrp="1"/>
          </p:cNvSpPr>
          <p:nvPr>
            <p:ph type="dt" sz="half" idx="10"/>
          </p:nvPr>
        </p:nvSpPr>
        <p:spPr/>
        <p:txBody>
          <a:bodyPr/>
          <a:lstStyle/>
          <a:p>
            <a:fld id="{8E9701F6-D33A-498F-A63F-E1F3CFCFD436}" type="datetime1">
              <a:rPr kumimoji="1" lang="ja-JP" altLang="en-US" smtClean="0"/>
              <a:t>2023/1/18</a:t>
            </a:fld>
            <a:endParaRPr kumimoji="1" lang="ja-JP" altLang="en-US"/>
          </a:p>
        </p:txBody>
      </p:sp>
      <p:sp>
        <p:nvSpPr>
          <p:cNvPr id="8" name="フッター プレースホルダー 7">
            <a:extLst>
              <a:ext uri="{FF2B5EF4-FFF2-40B4-BE49-F238E27FC236}">
                <a16:creationId xmlns:a16="http://schemas.microsoft.com/office/drawing/2014/main" id="{2A2EB389-E808-7807-E6DE-8A47996F0753}"/>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3C631EBB-541A-9AFE-13A2-9B6CD9458C4D}"/>
              </a:ext>
            </a:extLst>
          </p:cNvPr>
          <p:cNvSpPr>
            <a:spLocks noGrp="1"/>
          </p:cNvSpPr>
          <p:nvPr>
            <p:ph type="sldNum" sz="quarter" idx="12"/>
          </p:nvPr>
        </p:nvSpPr>
        <p:spPr/>
        <p:txBody>
          <a:bodyPr/>
          <a:lstStyle/>
          <a:p>
            <a:fld id="{AB492E1D-532B-4343-855D-235CD69FFFAA}" type="slidenum">
              <a:rPr kumimoji="1" lang="ja-JP" altLang="en-US" smtClean="0"/>
              <a:t>‹#›</a:t>
            </a:fld>
            <a:endParaRPr kumimoji="1" lang="ja-JP" altLang="en-US"/>
          </a:p>
        </p:txBody>
      </p:sp>
    </p:spTree>
    <p:extLst>
      <p:ext uri="{BB962C8B-B14F-4D97-AF65-F5344CB8AC3E}">
        <p14:creationId xmlns:p14="http://schemas.microsoft.com/office/powerpoint/2010/main" val="4856760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7A7FA32-3C1C-7E57-8E1D-845264D0F496}"/>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B189CC54-263F-66D0-7570-A97515B0DEEF}"/>
              </a:ext>
            </a:extLst>
          </p:cNvPr>
          <p:cNvSpPr>
            <a:spLocks noGrp="1"/>
          </p:cNvSpPr>
          <p:nvPr>
            <p:ph type="dt" sz="half" idx="10"/>
          </p:nvPr>
        </p:nvSpPr>
        <p:spPr/>
        <p:txBody>
          <a:bodyPr/>
          <a:lstStyle/>
          <a:p>
            <a:fld id="{EFEDF021-76D5-4E9C-9306-7252649214F1}" type="datetime1">
              <a:rPr kumimoji="1" lang="ja-JP" altLang="en-US" smtClean="0"/>
              <a:t>2023/1/18</a:t>
            </a:fld>
            <a:endParaRPr kumimoji="1" lang="ja-JP" altLang="en-US"/>
          </a:p>
        </p:txBody>
      </p:sp>
      <p:sp>
        <p:nvSpPr>
          <p:cNvPr id="4" name="フッター プレースホルダー 3">
            <a:extLst>
              <a:ext uri="{FF2B5EF4-FFF2-40B4-BE49-F238E27FC236}">
                <a16:creationId xmlns:a16="http://schemas.microsoft.com/office/drawing/2014/main" id="{57DE9742-7E28-4D83-664F-1E321CD1944E}"/>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87EEC10E-B351-3208-C364-2592B27897E2}"/>
              </a:ext>
            </a:extLst>
          </p:cNvPr>
          <p:cNvSpPr>
            <a:spLocks noGrp="1"/>
          </p:cNvSpPr>
          <p:nvPr>
            <p:ph type="sldNum" sz="quarter" idx="12"/>
          </p:nvPr>
        </p:nvSpPr>
        <p:spPr/>
        <p:txBody>
          <a:bodyPr/>
          <a:lstStyle/>
          <a:p>
            <a:fld id="{AB492E1D-532B-4343-855D-235CD69FFFAA}" type="slidenum">
              <a:rPr kumimoji="1" lang="ja-JP" altLang="en-US" smtClean="0"/>
              <a:t>‹#›</a:t>
            </a:fld>
            <a:endParaRPr kumimoji="1" lang="ja-JP" altLang="en-US"/>
          </a:p>
        </p:txBody>
      </p:sp>
    </p:spTree>
    <p:extLst>
      <p:ext uri="{BB962C8B-B14F-4D97-AF65-F5344CB8AC3E}">
        <p14:creationId xmlns:p14="http://schemas.microsoft.com/office/powerpoint/2010/main" val="17132529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437BE8D3-24C1-05F7-5D97-862BA51EC1B4}"/>
              </a:ext>
            </a:extLst>
          </p:cNvPr>
          <p:cNvSpPr>
            <a:spLocks noGrp="1"/>
          </p:cNvSpPr>
          <p:nvPr>
            <p:ph type="dt" sz="half" idx="10"/>
          </p:nvPr>
        </p:nvSpPr>
        <p:spPr/>
        <p:txBody>
          <a:bodyPr/>
          <a:lstStyle/>
          <a:p>
            <a:fld id="{95A0CC54-F83A-4855-92D7-BD7337805A39}" type="datetime1">
              <a:rPr kumimoji="1" lang="ja-JP" altLang="en-US" smtClean="0"/>
              <a:t>2023/1/18</a:t>
            </a:fld>
            <a:endParaRPr kumimoji="1" lang="ja-JP" altLang="en-US"/>
          </a:p>
        </p:txBody>
      </p:sp>
      <p:sp>
        <p:nvSpPr>
          <p:cNvPr id="3" name="フッター プレースホルダー 2">
            <a:extLst>
              <a:ext uri="{FF2B5EF4-FFF2-40B4-BE49-F238E27FC236}">
                <a16:creationId xmlns:a16="http://schemas.microsoft.com/office/drawing/2014/main" id="{10F0CA14-FBAE-3684-554D-C877588D360C}"/>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728A4CB4-0511-0E38-0512-E4D07A643E97}"/>
              </a:ext>
            </a:extLst>
          </p:cNvPr>
          <p:cNvSpPr>
            <a:spLocks noGrp="1"/>
          </p:cNvSpPr>
          <p:nvPr>
            <p:ph type="sldNum" sz="quarter" idx="12"/>
          </p:nvPr>
        </p:nvSpPr>
        <p:spPr/>
        <p:txBody>
          <a:bodyPr/>
          <a:lstStyle/>
          <a:p>
            <a:fld id="{AB492E1D-532B-4343-855D-235CD69FFFAA}" type="slidenum">
              <a:rPr lang="ja-JP" altLang="en-US" smtClean="0"/>
              <a:pPr/>
              <a:t>‹#›</a:t>
            </a:fld>
            <a:endParaRPr lang="ja-JP" altLang="en-US" dirty="0"/>
          </a:p>
        </p:txBody>
      </p:sp>
    </p:spTree>
    <p:extLst>
      <p:ext uri="{BB962C8B-B14F-4D97-AF65-F5344CB8AC3E}">
        <p14:creationId xmlns:p14="http://schemas.microsoft.com/office/powerpoint/2010/main" val="16902197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ECB2DF9-AFCE-594B-D391-FCDB18D76D3A}"/>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66C98AC2-BBC3-C7E8-1DB6-1CA726131C3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7DF98C10-C73D-1845-F8A1-71AD16E90DA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9F8257A5-24C4-BDD1-79AF-BFBC5B37394D}"/>
              </a:ext>
            </a:extLst>
          </p:cNvPr>
          <p:cNvSpPr>
            <a:spLocks noGrp="1"/>
          </p:cNvSpPr>
          <p:nvPr>
            <p:ph type="dt" sz="half" idx="10"/>
          </p:nvPr>
        </p:nvSpPr>
        <p:spPr/>
        <p:txBody>
          <a:bodyPr/>
          <a:lstStyle/>
          <a:p>
            <a:fld id="{7FEEE4AE-3B9B-4F76-A757-694C58221AE0}" type="datetime1">
              <a:rPr kumimoji="1" lang="ja-JP" altLang="en-US" smtClean="0"/>
              <a:t>2023/1/18</a:t>
            </a:fld>
            <a:endParaRPr kumimoji="1" lang="ja-JP" altLang="en-US"/>
          </a:p>
        </p:txBody>
      </p:sp>
      <p:sp>
        <p:nvSpPr>
          <p:cNvPr id="6" name="フッター プレースホルダー 5">
            <a:extLst>
              <a:ext uri="{FF2B5EF4-FFF2-40B4-BE49-F238E27FC236}">
                <a16:creationId xmlns:a16="http://schemas.microsoft.com/office/drawing/2014/main" id="{3732C3E3-6C7D-8A63-9627-FAEAE8B24706}"/>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BA03D780-5956-2D2C-52B1-CD0CCDC3EEFA}"/>
              </a:ext>
            </a:extLst>
          </p:cNvPr>
          <p:cNvSpPr>
            <a:spLocks noGrp="1"/>
          </p:cNvSpPr>
          <p:nvPr>
            <p:ph type="sldNum" sz="quarter" idx="12"/>
          </p:nvPr>
        </p:nvSpPr>
        <p:spPr/>
        <p:txBody>
          <a:bodyPr/>
          <a:lstStyle/>
          <a:p>
            <a:fld id="{AB492E1D-532B-4343-855D-235CD69FFFAA}" type="slidenum">
              <a:rPr kumimoji="1" lang="ja-JP" altLang="en-US" smtClean="0"/>
              <a:t>‹#›</a:t>
            </a:fld>
            <a:endParaRPr kumimoji="1" lang="ja-JP" altLang="en-US"/>
          </a:p>
        </p:txBody>
      </p:sp>
    </p:spTree>
    <p:extLst>
      <p:ext uri="{BB962C8B-B14F-4D97-AF65-F5344CB8AC3E}">
        <p14:creationId xmlns:p14="http://schemas.microsoft.com/office/powerpoint/2010/main" val="20631361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74165A6-3801-160A-8B9A-69F61B554876}"/>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92406F80-5C17-8A69-90EF-065CA3DCDF9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B03A92F7-B398-E86C-2A00-C3FD96BA5B7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9BF3459F-28E1-073B-5E73-A1B5510CC03C}"/>
              </a:ext>
            </a:extLst>
          </p:cNvPr>
          <p:cNvSpPr>
            <a:spLocks noGrp="1"/>
          </p:cNvSpPr>
          <p:nvPr>
            <p:ph type="dt" sz="half" idx="10"/>
          </p:nvPr>
        </p:nvSpPr>
        <p:spPr/>
        <p:txBody>
          <a:bodyPr/>
          <a:lstStyle/>
          <a:p>
            <a:fld id="{26164919-E45E-44BB-93ED-993741988CCE}" type="datetime1">
              <a:rPr kumimoji="1" lang="ja-JP" altLang="en-US" smtClean="0"/>
              <a:t>2023/1/18</a:t>
            </a:fld>
            <a:endParaRPr kumimoji="1" lang="ja-JP" altLang="en-US"/>
          </a:p>
        </p:txBody>
      </p:sp>
      <p:sp>
        <p:nvSpPr>
          <p:cNvPr id="6" name="フッター プレースホルダー 5">
            <a:extLst>
              <a:ext uri="{FF2B5EF4-FFF2-40B4-BE49-F238E27FC236}">
                <a16:creationId xmlns:a16="http://schemas.microsoft.com/office/drawing/2014/main" id="{704DBABD-F0F8-8EF9-3856-A0D18F8B514C}"/>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7107AAA8-8902-F2E7-B1BD-5B7237327082}"/>
              </a:ext>
            </a:extLst>
          </p:cNvPr>
          <p:cNvSpPr>
            <a:spLocks noGrp="1"/>
          </p:cNvSpPr>
          <p:nvPr>
            <p:ph type="sldNum" sz="quarter" idx="12"/>
          </p:nvPr>
        </p:nvSpPr>
        <p:spPr/>
        <p:txBody>
          <a:bodyPr/>
          <a:lstStyle/>
          <a:p>
            <a:fld id="{AB492E1D-532B-4343-855D-235CD69FFFAA}" type="slidenum">
              <a:rPr kumimoji="1" lang="ja-JP" altLang="en-US" smtClean="0"/>
              <a:t>‹#›</a:t>
            </a:fld>
            <a:endParaRPr kumimoji="1" lang="ja-JP" altLang="en-US"/>
          </a:p>
        </p:txBody>
      </p:sp>
    </p:spTree>
    <p:extLst>
      <p:ext uri="{BB962C8B-B14F-4D97-AF65-F5344CB8AC3E}">
        <p14:creationId xmlns:p14="http://schemas.microsoft.com/office/powerpoint/2010/main" val="4332273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EAB66C60-C469-A979-EE52-320F8CBFB72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401FB54B-B6E5-2203-947F-CC7DE89A6B9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598E367E-B470-A466-31DD-4F56AAA3B3D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113463E-5E0A-45D8-9724-38ADB22514D4}" type="datetime1">
              <a:rPr kumimoji="1" lang="ja-JP" altLang="en-US" smtClean="0"/>
              <a:t>2023/1/18</a:t>
            </a:fld>
            <a:endParaRPr kumimoji="1" lang="ja-JP" altLang="en-US"/>
          </a:p>
        </p:txBody>
      </p:sp>
      <p:sp>
        <p:nvSpPr>
          <p:cNvPr id="5" name="フッター プレースホルダー 4">
            <a:extLst>
              <a:ext uri="{FF2B5EF4-FFF2-40B4-BE49-F238E27FC236}">
                <a16:creationId xmlns:a16="http://schemas.microsoft.com/office/drawing/2014/main" id="{994914D3-59C2-DA3B-D5DA-EF2FA097B84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A898B91C-096F-8D2A-46E7-B8A813BF2DF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492E1D-532B-4343-855D-235CD69FFFAA}" type="slidenum">
              <a:rPr kumimoji="1" lang="ja-JP" altLang="en-US" smtClean="0"/>
              <a:t>‹#›</a:t>
            </a:fld>
            <a:endParaRPr kumimoji="1" lang="ja-JP" altLang="en-US"/>
          </a:p>
        </p:txBody>
      </p:sp>
    </p:spTree>
    <p:extLst>
      <p:ext uri="{BB962C8B-B14F-4D97-AF65-F5344CB8AC3E}">
        <p14:creationId xmlns:p14="http://schemas.microsoft.com/office/powerpoint/2010/main" val="1627947259"/>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hdr="0" ft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png"/><Relationship Id="rId1" Type="http://schemas.openxmlformats.org/officeDocument/2006/relationships/slideLayout" Target="../slideLayouts/slideLayout6.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00.xml.rels><?xml version="1.0" encoding="UTF-8" standalone="yes"?>
<Relationships xmlns="http://schemas.openxmlformats.org/package/2006/relationships"><Relationship Id="rId3" Type="http://schemas.openxmlformats.org/officeDocument/2006/relationships/image" Target="../media/image287.png"/><Relationship Id="rId2" Type="http://schemas.openxmlformats.org/officeDocument/2006/relationships/image" Target="../media/image286.png"/><Relationship Id="rId1" Type="http://schemas.openxmlformats.org/officeDocument/2006/relationships/slideLayout" Target="../slideLayouts/slideLayout7.xml"/><Relationship Id="rId4" Type="http://schemas.openxmlformats.org/officeDocument/2006/relationships/image" Target="../media/image288.png"/></Relationships>
</file>

<file path=ppt/slides/_rels/slide101.xml.rels><?xml version="1.0" encoding="UTF-8" standalone="yes"?>
<Relationships xmlns="http://schemas.openxmlformats.org/package/2006/relationships"><Relationship Id="rId3" Type="http://schemas.openxmlformats.org/officeDocument/2006/relationships/image" Target="../media/image287.png"/><Relationship Id="rId7" Type="http://schemas.openxmlformats.org/officeDocument/2006/relationships/image" Target="../media/image292.png"/><Relationship Id="rId2" Type="http://schemas.openxmlformats.org/officeDocument/2006/relationships/image" Target="../media/image286.png"/><Relationship Id="rId1" Type="http://schemas.openxmlformats.org/officeDocument/2006/relationships/slideLayout" Target="../slideLayouts/slideLayout7.xml"/><Relationship Id="rId6" Type="http://schemas.openxmlformats.org/officeDocument/2006/relationships/image" Target="../media/image291.png"/><Relationship Id="rId5" Type="http://schemas.openxmlformats.org/officeDocument/2006/relationships/image" Target="../media/image290.png"/><Relationship Id="rId4" Type="http://schemas.openxmlformats.org/officeDocument/2006/relationships/image" Target="../media/image289.png"/></Relationships>
</file>

<file path=ppt/slides/_rels/slide102.xml.rels><?xml version="1.0" encoding="UTF-8" standalone="yes"?>
<Relationships xmlns="http://schemas.openxmlformats.org/package/2006/relationships"><Relationship Id="rId8" Type="http://schemas.openxmlformats.org/officeDocument/2006/relationships/image" Target="../media/image291.png"/><Relationship Id="rId3" Type="http://schemas.openxmlformats.org/officeDocument/2006/relationships/image" Target="../media/image287.png"/><Relationship Id="rId7" Type="http://schemas.openxmlformats.org/officeDocument/2006/relationships/image" Target="../media/image294.png"/><Relationship Id="rId2" Type="http://schemas.openxmlformats.org/officeDocument/2006/relationships/image" Target="../media/image286.png"/><Relationship Id="rId1" Type="http://schemas.openxmlformats.org/officeDocument/2006/relationships/slideLayout" Target="../slideLayouts/slideLayout7.xml"/><Relationship Id="rId6" Type="http://schemas.openxmlformats.org/officeDocument/2006/relationships/image" Target="../media/image293.png"/><Relationship Id="rId5" Type="http://schemas.openxmlformats.org/officeDocument/2006/relationships/image" Target="../media/image290.png"/><Relationship Id="rId4" Type="http://schemas.openxmlformats.org/officeDocument/2006/relationships/image" Target="../media/image289.png"/><Relationship Id="rId9" Type="http://schemas.openxmlformats.org/officeDocument/2006/relationships/image" Target="../media/image292.png"/></Relationships>
</file>

<file path=ppt/slides/_rels/slide103.xml.rels><?xml version="1.0" encoding="UTF-8" standalone="yes"?>
<Relationships xmlns="http://schemas.openxmlformats.org/package/2006/relationships"><Relationship Id="rId8" Type="http://schemas.openxmlformats.org/officeDocument/2006/relationships/image" Target="../media/image295.png"/><Relationship Id="rId3" Type="http://schemas.openxmlformats.org/officeDocument/2006/relationships/image" Target="../media/image287.png"/><Relationship Id="rId7" Type="http://schemas.openxmlformats.org/officeDocument/2006/relationships/image" Target="../media/image294.png"/><Relationship Id="rId2" Type="http://schemas.openxmlformats.org/officeDocument/2006/relationships/image" Target="../media/image286.png"/><Relationship Id="rId1" Type="http://schemas.openxmlformats.org/officeDocument/2006/relationships/slideLayout" Target="../slideLayouts/slideLayout7.xml"/><Relationship Id="rId6" Type="http://schemas.openxmlformats.org/officeDocument/2006/relationships/image" Target="../media/image293.png"/><Relationship Id="rId11" Type="http://schemas.openxmlformats.org/officeDocument/2006/relationships/image" Target="../media/image292.png"/><Relationship Id="rId5" Type="http://schemas.openxmlformats.org/officeDocument/2006/relationships/image" Target="../media/image290.png"/><Relationship Id="rId10" Type="http://schemas.openxmlformats.org/officeDocument/2006/relationships/image" Target="../media/image291.png"/><Relationship Id="rId4" Type="http://schemas.openxmlformats.org/officeDocument/2006/relationships/image" Target="../media/image289.png"/><Relationship Id="rId9" Type="http://schemas.openxmlformats.org/officeDocument/2006/relationships/image" Target="../media/image296.png"/></Relationships>
</file>

<file path=ppt/slides/_rels/slide104.xml.rels><?xml version="1.0" encoding="UTF-8" standalone="yes"?>
<Relationships xmlns="http://schemas.openxmlformats.org/package/2006/relationships"><Relationship Id="rId3" Type="http://schemas.openxmlformats.org/officeDocument/2006/relationships/image" Target="../media/image297.png"/><Relationship Id="rId2" Type="http://schemas.openxmlformats.org/officeDocument/2006/relationships/image" Target="../media/image89.png"/><Relationship Id="rId1" Type="http://schemas.openxmlformats.org/officeDocument/2006/relationships/slideLayout" Target="../slideLayouts/slideLayout7.xml"/><Relationship Id="rId5" Type="http://schemas.openxmlformats.org/officeDocument/2006/relationships/image" Target="../media/image299.png"/><Relationship Id="rId4" Type="http://schemas.openxmlformats.org/officeDocument/2006/relationships/image" Target="../media/image298.png"/></Relationships>
</file>

<file path=ppt/slides/_rels/slide105.xml.rels><?xml version="1.0" encoding="UTF-8" standalone="yes"?>
<Relationships xmlns="http://schemas.openxmlformats.org/package/2006/relationships"><Relationship Id="rId3" Type="http://schemas.openxmlformats.org/officeDocument/2006/relationships/image" Target="../media/image301.png"/><Relationship Id="rId2" Type="http://schemas.openxmlformats.org/officeDocument/2006/relationships/image" Target="../media/image300.png"/><Relationship Id="rId1" Type="http://schemas.openxmlformats.org/officeDocument/2006/relationships/slideLayout" Target="../slideLayouts/slideLayout7.xml"/><Relationship Id="rId4" Type="http://schemas.openxmlformats.org/officeDocument/2006/relationships/image" Target="../media/image270.png"/></Relationships>
</file>

<file path=ppt/slides/_rels/slide106.xml.rels><?xml version="1.0" encoding="UTF-8" standalone="yes"?>
<Relationships xmlns="http://schemas.openxmlformats.org/package/2006/relationships"><Relationship Id="rId2" Type="http://schemas.openxmlformats.org/officeDocument/2006/relationships/image" Target="../media/image302.pn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303.png"/><Relationship Id="rId2" Type="http://schemas.openxmlformats.org/officeDocument/2006/relationships/image" Target="../media/image302.png"/><Relationship Id="rId1" Type="http://schemas.openxmlformats.org/officeDocument/2006/relationships/slideLayout" Target="../slideLayouts/slideLayout7.xml"/><Relationship Id="rId4" Type="http://schemas.openxmlformats.org/officeDocument/2006/relationships/image" Target="../media/image304.png"/></Relationships>
</file>

<file path=ppt/slides/_rels/slide108.xml.rels><?xml version="1.0" encoding="UTF-8" standalone="yes"?>
<Relationships xmlns="http://schemas.openxmlformats.org/package/2006/relationships"><Relationship Id="rId3" Type="http://schemas.openxmlformats.org/officeDocument/2006/relationships/image" Target="../media/image303.png"/><Relationship Id="rId2" Type="http://schemas.openxmlformats.org/officeDocument/2006/relationships/image" Target="../media/image302.png"/><Relationship Id="rId1" Type="http://schemas.openxmlformats.org/officeDocument/2006/relationships/slideLayout" Target="../slideLayouts/slideLayout7.xml"/><Relationship Id="rId5" Type="http://schemas.openxmlformats.org/officeDocument/2006/relationships/image" Target="../media/image304.png"/><Relationship Id="rId4" Type="http://schemas.openxmlformats.org/officeDocument/2006/relationships/image" Target="../media/image305.png"/></Relationships>
</file>

<file path=ppt/slides/_rels/slide109.xml.rels><?xml version="1.0" encoding="UTF-8" standalone="yes"?>
<Relationships xmlns="http://schemas.openxmlformats.org/package/2006/relationships"><Relationship Id="rId3" Type="http://schemas.openxmlformats.org/officeDocument/2006/relationships/image" Target="../media/image307.png"/><Relationship Id="rId7" Type="http://schemas.openxmlformats.org/officeDocument/2006/relationships/image" Target="../media/image311.png"/><Relationship Id="rId2" Type="http://schemas.openxmlformats.org/officeDocument/2006/relationships/image" Target="../media/image306.png"/><Relationship Id="rId1" Type="http://schemas.openxmlformats.org/officeDocument/2006/relationships/slideLayout" Target="../slideLayouts/slideLayout7.xml"/><Relationship Id="rId6" Type="http://schemas.openxmlformats.org/officeDocument/2006/relationships/image" Target="../media/image310.png"/><Relationship Id="rId5" Type="http://schemas.openxmlformats.org/officeDocument/2006/relationships/image" Target="../media/image309.png"/><Relationship Id="rId4" Type="http://schemas.openxmlformats.org/officeDocument/2006/relationships/image" Target="../media/image308.png"/></Relationships>
</file>

<file path=ppt/slides/_rels/slide11.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27.png"/><Relationship Id="rId2" Type="http://schemas.openxmlformats.org/officeDocument/2006/relationships/image" Target="../media/image34.png"/><Relationship Id="rId1" Type="http://schemas.openxmlformats.org/officeDocument/2006/relationships/slideLayout" Target="../slideLayouts/slideLayout6.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3" Type="http://schemas.openxmlformats.org/officeDocument/2006/relationships/image" Target="../media/image313.png"/><Relationship Id="rId2" Type="http://schemas.openxmlformats.org/officeDocument/2006/relationships/image" Target="../media/image312.pn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3" Type="http://schemas.openxmlformats.org/officeDocument/2006/relationships/image" Target="../media/image315.png"/><Relationship Id="rId2" Type="http://schemas.openxmlformats.org/officeDocument/2006/relationships/image" Target="../media/image314.png"/><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3" Type="http://schemas.openxmlformats.org/officeDocument/2006/relationships/image" Target="../media/image317.png"/><Relationship Id="rId2" Type="http://schemas.openxmlformats.org/officeDocument/2006/relationships/image" Target="../media/image316.png"/><Relationship Id="rId1" Type="http://schemas.openxmlformats.org/officeDocument/2006/relationships/slideLayout" Target="../slideLayouts/slideLayout7.xml"/><Relationship Id="rId5" Type="http://schemas.openxmlformats.org/officeDocument/2006/relationships/image" Target="../media/image319.png"/><Relationship Id="rId4" Type="http://schemas.openxmlformats.org/officeDocument/2006/relationships/image" Target="../media/image318.png"/></Relationships>
</file>

<file path=ppt/slides/_rels/slide114.xml.rels><?xml version="1.0" encoding="UTF-8" standalone="yes"?>
<Relationships xmlns="http://schemas.openxmlformats.org/package/2006/relationships"><Relationship Id="rId2" Type="http://schemas.openxmlformats.org/officeDocument/2006/relationships/image" Target="../media/image320.pn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3" Type="http://schemas.openxmlformats.org/officeDocument/2006/relationships/image" Target="../media/image322.png"/><Relationship Id="rId2" Type="http://schemas.openxmlformats.org/officeDocument/2006/relationships/image" Target="../media/image321.pn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3" Type="http://schemas.openxmlformats.org/officeDocument/2006/relationships/image" Target="../media/image324.png"/><Relationship Id="rId2" Type="http://schemas.openxmlformats.org/officeDocument/2006/relationships/image" Target="../media/image323.png"/><Relationship Id="rId1" Type="http://schemas.openxmlformats.org/officeDocument/2006/relationships/slideLayout" Target="../slideLayouts/slideLayout7.xml"/><Relationship Id="rId4" Type="http://schemas.openxmlformats.org/officeDocument/2006/relationships/image" Target="../media/image325.png"/></Relationships>
</file>

<file path=ppt/slides/_rels/slide117.xml.rels><?xml version="1.0" encoding="UTF-8" standalone="yes"?>
<Relationships xmlns="http://schemas.openxmlformats.org/package/2006/relationships"><Relationship Id="rId3" Type="http://schemas.openxmlformats.org/officeDocument/2006/relationships/image" Target="../media/image327.jpg"/><Relationship Id="rId2" Type="http://schemas.openxmlformats.org/officeDocument/2006/relationships/image" Target="../media/image326.jpg"/><Relationship Id="rId1" Type="http://schemas.openxmlformats.org/officeDocument/2006/relationships/slideLayout" Target="../slideLayouts/slideLayout7.xml"/><Relationship Id="rId4" Type="http://schemas.openxmlformats.org/officeDocument/2006/relationships/image" Target="../media/image328.png"/></Relationships>
</file>

<file path=ppt/slides/_rels/slide118.xml.rels><?xml version="1.0" encoding="UTF-8" standalone="yes"?>
<Relationships xmlns="http://schemas.openxmlformats.org/package/2006/relationships"><Relationship Id="rId3" Type="http://schemas.openxmlformats.org/officeDocument/2006/relationships/image" Target="../media/image330.png"/><Relationship Id="rId7" Type="http://schemas.openxmlformats.org/officeDocument/2006/relationships/image" Target="../media/image334.png"/><Relationship Id="rId2" Type="http://schemas.openxmlformats.org/officeDocument/2006/relationships/image" Target="../media/image329.png"/><Relationship Id="rId1" Type="http://schemas.openxmlformats.org/officeDocument/2006/relationships/slideLayout" Target="../slideLayouts/slideLayout7.xml"/><Relationship Id="rId6" Type="http://schemas.openxmlformats.org/officeDocument/2006/relationships/image" Target="../media/image333.png"/><Relationship Id="rId5" Type="http://schemas.openxmlformats.org/officeDocument/2006/relationships/image" Target="../media/image332.png"/><Relationship Id="rId4" Type="http://schemas.openxmlformats.org/officeDocument/2006/relationships/image" Target="../media/image331.png"/></Relationships>
</file>

<file path=ppt/slides/_rels/slide119.xml.rels><?xml version="1.0" encoding="UTF-8" standalone="yes"?>
<Relationships xmlns="http://schemas.openxmlformats.org/package/2006/relationships"><Relationship Id="rId3" Type="http://schemas.openxmlformats.org/officeDocument/2006/relationships/image" Target="../media/image330.png"/><Relationship Id="rId2" Type="http://schemas.openxmlformats.org/officeDocument/2006/relationships/image" Target="../media/image329.png"/><Relationship Id="rId1" Type="http://schemas.openxmlformats.org/officeDocument/2006/relationships/slideLayout" Target="../slideLayouts/slideLayout7.xml"/><Relationship Id="rId5" Type="http://schemas.openxmlformats.org/officeDocument/2006/relationships/image" Target="../media/image332.png"/><Relationship Id="rId4" Type="http://schemas.openxmlformats.org/officeDocument/2006/relationships/image" Target="../media/image331.png"/></Relationships>
</file>

<file path=ppt/slides/_rels/slide1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6.xml"/><Relationship Id="rId4" Type="http://schemas.openxmlformats.org/officeDocument/2006/relationships/image" Target="../media/image53.png"/></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60.png"/></Relationships>
</file>

<file path=ppt/slides/_rels/slide2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10.xml"/><Relationship Id="rId4" Type="http://schemas.openxmlformats.org/officeDocument/2006/relationships/image" Target="../media/image63.png"/></Relationships>
</file>

<file path=ppt/slides/_rels/slide2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7.xml"/><Relationship Id="rId5" Type="http://schemas.openxmlformats.org/officeDocument/2006/relationships/image" Target="../media/image70.png"/><Relationship Id="rId4" Type="http://schemas.openxmlformats.org/officeDocument/2006/relationships/image" Target="../media/image69.png"/></Relationships>
</file>

<file path=ppt/slides/_rels/slide2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7.xml"/><Relationship Id="rId5" Type="http://schemas.openxmlformats.org/officeDocument/2006/relationships/image" Target="../media/image74.png"/><Relationship Id="rId4" Type="http://schemas.openxmlformats.org/officeDocument/2006/relationships/image" Target="../media/image73.png"/></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73.png"/><Relationship Id="rId7" Type="http://schemas.openxmlformats.org/officeDocument/2006/relationships/image" Target="../media/image77.png"/><Relationship Id="rId2" Type="http://schemas.openxmlformats.org/officeDocument/2006/relationships/image" Target="../media/image72.png"/><Relationship Id="rId1" Type="http://schemas.openxmlformats.org/officeDocument/2006/relationships/slideLayout" Target="../slideLayouts/slideLayout7.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68.png"/></Relationships>
</file>

<file path=ppt/slides/_rels/slide31.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image" Target="../media/image73.png"/><Relationship Id="rId7" Type="http://schemas.openxmlformats.org/officeDocument/2006/relationships/image" Target="../media/image78.png"/><Relationship Id="rId2" Type="http://schemas.openxmlformats.org/officeDocument/2006/relationships/image" Target="../media/image72.png"/><Relationship Id="rId1" Type="http://schemas.openxmlformats.org/officeDocument/2006/relationships/slideLayout" Target="../slideLayouts/slideLayout7.xml"/><Relationship Id="rId6" Type="http://schemas.openxmlformats.org/officeDocument/2006/relationships/image" Target="../media/image69.png"/><Relationship Id="rId5" Type="http://schemas.openxmlformats.org/officeDocument/2006/relationships/image" Target="../media/image76.png"/><Relationship Id="rId4" Type="http://schemas.openxmlformats.org/officeDocument/2006/relationships/image" Target="../media/image75.png"/><Relationship Id="rId9" Type="http://schemas.openxmlformats.org/officeDocument/2006/relationships/image" Target="../media/image80.png"/></Relationships>
</file>

<file path=ppt/slides/_rels/slide3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7.xml"/><Relationship Id="rId4" Type="http://schemas.openxmlformats.org/officeDocument/2006/relationships/image" Target="../media/image87.png"/></Relationships>
</file>

<file path=ppt/slides/_rels/slide37.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90.png"/></Relationships>
</file>

<file path=ppt/slides/_rels/slide38.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 Id="rId4" Type="http://schemas.openxmlformats.org/officeDocument/2006/relationships/image" Target="../media/image95.png"/></Relationships>
</file>

<file path=ppt/slides/_rels/slide39.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7.xml"/><Relationship Id="rId5" Type="http://schemas.openxmlformats.org/officeDocument/2006/relationships/image" Target="../media/image99.png"/><Relationship Id="rId4" Type="http://schemas.openxmlformats.org/officeDocument/2006/relationships/image" Target="../media/image98.jpe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7.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s>
</file>

<file path=ppt/slides/_rels/slide41.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7.xml"/><Relationship Id="rId6" Type="http://schemas.openxmlformats.org/officeDocument/2006/relationships/image" Target="../media/image109.png"/><Relationship Id="rId5" Type="http://schemas.openxmlformats.org/officeDocument/2006/relationships/image" Target="../media/image108.png"/><Relationship Id="rId4" Type="http://schemas.openxmlformats.org/officeDocument/2006/relationships/image" Target="../media/image107.png"/></Relationships>
</file>

<file path=ppt/slides/_rels/slide42.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7.xml"/><Relationship Id="rId4" Type="http://schemas.openxmlformats.org/officeDocument/2006/relationships/image" Target="../media/image112.png"/></Relationships>
</file>

<file path=ppt/slides/_rels/slide43.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15.png"/><Relationship Id="rId1" Type="http://schemas.openxmlformats.org/officeDocument/2006/relationships/slideLayout" Target="../slideLayouts/slideLayout7.xml"/><Relationship Id="rId4" Type="http://schemas.openxmlformats.org/officeDocument/2006/relationships/image" Target="../media/image116.png"/></Relationships>
</file>

<file path=ppt/slides/_rels/slide46.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7.xml"/><Relationship Id="rId4" Type="http://schemas.openxmlformats.org/officeDocument/2006/relationships/image" Target="../media/image119.png"/></Relationships>
</file>

<file path=ppt/slides/_rels/slide47.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21.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50.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127.jpg"/><Relationship Id="rId2" Type="http://schemas.openxmlformats.org/officeDocument/2006/relationships/image" Target="../media/image126.jpg"/><Relationship Id="rId1" Type="http://schemas.openxmlformats.org/officeDocument/2006/relationships/slideLayout" Target="../slideLayouts/slideLayout7.xml"/><Relationship Id="rId4" Type="http://schemas.openxmlformats.org/officeDocument/2006/relationships/image" Target="../media/image128.png"/></Relationships>
</file>

<file path=ppt/slides/_rels/slide54.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7.xml"/><Relationship Id="rId6" Type="http://schemas.openxmlformats.org/officeDocument/2006/relationships/image" Target="../media/image133.png"/><Relationship Id="rId5" Type="http://schemas.openxmlformats.org/officeDocument/2006/relationships/image" Target="../media/image132.png"/><Relationship Id="rId4" Type="http://schemas.openxmlformats.org/officeDocument/2006/relationships/image" Target="../media/image131.png"/></Relationships>
</file>

<file path=ppt/slides/_rels/slide55.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 Id="rId5" Type="http://schemas.openxmlformats.org/officeDocument/2006/relationships/image" Target="../media/image137.png"/><Relationship Id="rId4" Type="http://schemas.openxmlformats.org/officeDocument/2006/relationships/image" Target="../media/image136.png"/></Relationships>
</file>

<file path=ppt/slides/_rels/slide56.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7.xml"/><Relationship Id="rId6" Type="http://schemas.openxmlformats.org/officeDocument/2006/relationships/image" Target="../media/image142.png"/><Relationship Id="rId5" Type="http://schemas.openxmlformats.org/officeDocument/2006/relationships/image" Target="../media/image141.png"/><Relationship Id="rId4" Type="http://schemas.openxmlformats.org/officeDocument/2006/relationships/image" Target="../media/image140.png"/></Relationships>
</file>

<file path=ppt/slides/_rels/slide57.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7.xml"/><Relationship Id="rId5" Type="http://schemas.openxmlformats.org/officeDocument/2006/relationships/image" Target="../media/image146.png"/><Relationship Id="rId4" Type="http://schemas.openxmlformats.org/officeDocument/2006/relationships/image" Target="../media/image145.png"/></Relationships>
</file>

<file path=ppt/slides/_rels/slide58.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7.xml"/><Relationship Id="rId6" Type="http://schemas.openxmlformats.org/officeDocument/2006/relationships/image" Target="../media/image151.png"/><Relationship Id="rId5" Type="http://schemas.openxmlformats.org/officeDocument/2006/relationships/image" Target="../media/image150.png"/><Relationship Id="rId4" Type="http://schemas.openxmlformats.org/officeDocument/2006/relationships/image" Target="../media/image149.png"/></Relationships>
</file>

<file path=ppt/slides/_rels/slide59.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7.xml"/><Relationship Id="rId6" Type="http://schemas.openxmlformats.org/officeDocument/2006/relationships/image" Target="../media/image156.png"/><Relationship Id="rId5" Type="http://schemas.openxmlformats.org/officeDocument/2006/relationships/image" Target="../media/image155.png"/><Relationship Id="rId4" Type="http://schemas.openxmlformats.org/officeDocument/2006/relationships/image" Target="../media/image154.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g"/><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57.png"/><Relationship Id="rId1" Type="http://schemas.openxmlformats.org/officeDocument/2006/relationships/slideLayout" Target="../slideLayouts/slideLayout7.xml"/><Relationship Id="rId6" Type="http://schemas.openxmlformats.org/officeDocument/2006/relationships/image" Target="../media/image161.png"/><Relationship Id="rId5" Type="http://schemas.openxmlformats.org/officeDocument/2006/relationships/image" Target="../media/image160.png"/><Relationship Id="rId4" Type="http://schemas.openxmlformats.org/officeDocument/2006/relationships/image" Target="../media/image159.png"/></Relationships>
</file>

<file path=ppt/slides/_rels/slide61.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image" Target="../media/image162.png"/><Relationship Id="rId1" Type="http://schemas.openxmlformats.org/officeDocument/2006/relationships/slideLayout" Target="../slideLayouts/slideLayout7.xml"/><Relationship Id="rId6" Type="http://schemas.openxmlformats.org/officeDocument/2006/relationships/image" Target="../media/image166.png"/><Relationship Id="rId5" Type="http://schemas.openxmlformats.org/officeDocument/2006/relationships/image" Target="../media/image165.png"/><Relationship Id="rId4" Type="http://schemas.openxmlformats.org/officeDocument/2006/relationships/image" Target="../media/image164.png"/></Relationships>
</file>

<file path=ppt/slides/_rels/slide62.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image" Target="../media/image168.png"/><Relationship Id="rId1" Type="http://schemas.openxmlformats.org/officeDocument/2006/relationships/slideLayout" Target="../slideLayouts/slideLayout7.xml"/><Relationship Id="rId5" Type="http://schemas.openxmlformats.org/officeDocument/2006/relationships/image" Target="../media/image171.png"/><Relationship Id="rId4" Type="http://schemas.openxmlformats.org/officeDocument/2006/relationships/image" Target="../media/image170.png"/></Relationships>
</file>

<file path=ppt/slides/_rels/slide64.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image" Target="../media/image172.png"/><Relationship Id="rId1" Type="http://schemas.openxmlformats.org/officeDocument/2006/relationships/slideLayout" Target="../slideLayouts/slideLayout7.xml"/><Relationship Id="rId6" Type="http://schemas.openxmlformats.org/officeDocument/2006/relationships/image" Target="../media/image176.png"/><Relationship Id="rId5" Type="http://schemas.openxmlformats.org/officeDocument/2006/relationships/image" Target="../media/image175.png"/><Relationship Id="rId4" Type="http://schemas.openxmlformats.org/officeDocument/2006/relationships/image" Target="../media/image174.png"/></Relationships>
</file>

<file path=ppt/slides/_rels/slide65.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image" Target="../media/image177.png"/><Relationship Id="rId1" Type="http://schemas.openxmlformats.org/officeDocument/2006/relationships/slideLayout" Target="../slideLayouts/slideLayout7.xml"/><Relationship Id="rId6" Type="http://schemas.openxmlformats.org/officeDocument/2006/relationships/image" Target="../media/image180.png"/><Relationship Id="rId5" Type="http://schemas.openxmlformats.org/officeDocument/2006/relationships/image" Target="../media/image179.png"/><Relationship Id="rId4" Type="http://schemas.openxmlformats.org/officeDocument/2006/relationships/image" Target="../media/image178.png"/></Relationships>
</file>

<file path=ppt/slides/_rels/slide66.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image" Target="../media/image181.png"/><Relationship Id="rId1" Type="http://schemas.openxmlformats.org/officeDocument/2006/relationships/slideLayout" Target="../slideLayouts/slideLayout7.xml"/><Relationship Id="rId5" Type="http://schemas.openxmlformats.org/officeDocument/2006/relationships/image" Target="../media/image184.png"/><Relationship Id="rId4" Type="http://schemas.openxmlformats.org/officeDocument/2006/relationships/image" Target="../media/image183.png"/></Relationships>
</file>

<file path=ppt/slides/_rels/slide67.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85.png"/><Relationship Id="rId1" Type="http://schemas.openxmlformats.org/officeDocument/2006/relationships/slideLayout" Target="../slideLayouts/slideLayout7.xml"/><Relationship Id="rId5" Type="http://schemas.openxmlformats.org/officeDocument/2006/relationships/image" Target="../media/image188.png"/><Relationship Id="rId4" Type="http://schemas.openxmlformats.org/officeDocument/2006/relationships/image" Target="../media/image187.png"/></Relationships>
</file>

<file path=ppt/slides/_rels/slide68.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90.png"/></Relationships>
</file>

<file path=ppt/slides/_rels/slide69.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189.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6.xml"/><Relationship Id="rId5" Type="http://schemas.openxmlformats.org/officeDocument/2006/relationships/image" Target="../media/image16.png"/><Relationship Id="rId4" Type="http://schemas.openxmlformats.org/officeDocument/2006/relationships/image" Target="../media/image15.png"/></Relationships>
</file>

<file path=ppt/slides/_rels/slide70.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image" Target="../media/image191.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image" Target="../media/image193.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image" Target="../media/image195.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image" Target="../media/image197.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image" Target="../media/image199.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203.png"/><Relationship Id="rId7" Type="http://schemas.openxmlformats.org/officeDocument/2006/relationships/image" Target="../media/image207.png"/><Relationship Id="rId2" Type="http://schemas.openxmlformats.org/officeDocument/2006/relationships/image" Target="../media/image202.png"/><Relationship Id="rId1" Type="http://schemas.openxmlformats.org/officeDocument/2006/relationships/slideLayout" Target="../slideLayouts/slideLayout7.xml"/><Relationship Id="rId6" Type="http://schemas.openxmlformats.org/officeDocument/2006/relationships/image" Target="../media/image206.png"/><Relationship Id="rId5" Type="http://schemas.openxmlformats.org/officeDocument/2006/relationships/image" Target="../media/image205.png"/><Relationship Id="rId4" Type="http://schemas.openxmlformats.org/officeDocument/2006/relationships/image" Target="../media/image204.png"/></Relationships>
</file>

<file path=ppt/slides/_rels/slide77.xml.rels><?xml version="1.0" encoding="UTF-8" standalone="yes"?>
<Relationships xmlns="http://schemas.openxmlformats.org/package/2006/relationships"><Relationship Id="rId8" Type="http://schemas.openxmlformats.org/officeDocument/2006/relationships/image" Target="../media/image214.png"/><Relationship Id="rId3" Type="http://schemas.openxmlformats.org/officeDocument/2006/relationships/image" Target="../media/image209.png"/><Relationship Id="rId7" Type="http://schemas.openxmlformats.org/officeDocument/2006/relationships/image" Target="../media/image213.png"/><Relationship Id="rId2" Type="http://schemas.openxmlformats.org/officeDocument/2006/relationships/image" Target="../media/image208.png"/><Relationship Id="rId1" Type="http://schemas.openxmlformats.org/officeDocument/2006/relationships/slideLayout" Target="../slideLayouts/slideLayout7.xml"/><Relationship Id="rId6" Type="http://schemas.openxmlformats.org/officeDocument/2006/relationships/image" Target="../media/image212.png"/><Relationship Id="rId5" Type="http://schemas.openxmlformats.org/officeDocument/2006/relationships/image" Target="../media/image211.png"/><Relationship Id="rId4" Type="http://schemas.openxmlformats.org/officeDocument/2006/relationships/image" Target="../media/image210.png"/></Relationships>
</file>

<file path=ppt/slides/_rels/slide78.xml.rels><?xml version="1.0" encoding="UTF-8" standalone="yes"?>
<Relationships xmlns="http://schemas.openxmlformats.org/package/2006/relationships"><Relationship Id="rId3" Type="http://schemas.openxmlformats.org/officeDocument/2006/relationships/image" Target="../media/image216.png"/><Relationship Id="rId7" Type="http://schemas.openxmlformats.org/officeDocument/2006/relationships/image" Target="../media/image220.png"/><Relationship Id="rId2" Type="http://schemas.openxmlformats.org/officeDocument/2006/relationships/image" Target="../media/image215.png"/><Relationship Id="rId1" Type="http://schemas.openxmlformats.org/officeDocument/2006/relationships/slideLayout" Target="../slideLayouts/slideLayout7.xml"/><Relationship Id="rId6" Type="http://schemas.openxmlformats.org/officeDocument/2006/relationships/image" Target="../media/image219.png"/><Relationship Id="rId5" Type="http://schemas.openxmlformats.org/officeDocument/2006/relationships/image" Target="../media/image218.png"/><Relationship Id="rId4" Type="http://schemas.openxmlformats.org/officeDocument/2006/relationships/image" Target="../media/image217.png"/></Relationships>
</file>

<file path=ppt/slides/_rels/slide79.xml.rels><?xml version="1.0" encoding="UTF-8" standalone="yes"?>
<Relationships xmlns="http://schemas.openxmlformats.org/package/2006/relationships"><Relationship Id="rId2" Type="http://schemas.openxmlformats.org/officeDocument/2006/relationships/image" Target="../media/image22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14.png"/><Relationship Id="rId2" Type="http://schemas.openxmlformats.org/officeDocument/2006/relationships/image" Target="../media/image17.png"/><Relationship Id="rId1" Type="http://schemas.openxmlformats.org/officeDocument/2006/relationships/slideLayout" Target="../slideLayouts/slideLayout6.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80.xml.rels><?xml version="1.0" encoding="UTF-8" standalone="yes"?>
<Relationships xmlns="http://schemas.openxmlformats.org/package/2006/relationships"><Relationship Id="rId3" Type="http://schemas.openxmlformats.org/officeDocument/2006/relationships/image" Target="../media/image223.png"/><Relationship Id="rId2" Type="http://schemas.openxmlformats.org/officeDocument/2006/relationships/image" Target="../media/image222.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224.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226.png"/><Relationship Id="rId2" Type="http://schemas.openxmlformats.org/officeDocument/2006/relationships/image" Target="../media/image225.png"/><Relationship Id="rId1" Type="http://schemas.openxmlformats.org/officeDocument/2006/relationships/slideLayout" Target="../slideLayouts/slideLayout7.xml"/><Relationship Id="rId4" Type="http://schemas.openxmlformats.org/officeDocument/2006/relationships/image" Target="../media/image227.png"/></Relationships>
</file>

<file path=ppt/slides/_rels/slide83.xml.rels><?xml version="1.0" encoding="UTF-8" standalone="yes"?>
<Relationships xmlns="http://schemas.openxmlformats.org/package/2006/relationships"><Relationship Id="rId3" Type="http://schemas.openxmlformats.org/officeDocument/2006/relationships/image" Target="../media/image226.png"/><Relationship Id="rId7" Type="http://schemas.openxmlformats.org/officeDocument/2006/relationships/image" Target="../media/image230.png"/><Relationship Id="rId2" Type="http://schemas.openxmlformats.org/officeDocument/2006/relationships/image" Target="../media/image225.png"/><Relationship Id="rId1" Type="http://schemas.openxmlformats.org/officeDocument/2006/relationships/slideLayout" Target="../slideLayouts/slideLayout7.xml"/><Relationship Id="rId6" Type="http://schemas.openxmlformats.org/officeDocument/2006/relationships/image" Target="../media/image229.png"/><Relationship Id="rId5" Type="http://schemas.openxmlformats.org/officeDocument/2006/relationships/image" Target="../media/image228.png"/><Relationship Id="rId4" Type="http://schemas.openxmlformats.org/officeDocument/2006/relationships/image" Target="../media/image227.png"/></Relationships>
</file>

<file path=ppt/slides/_rels/slide84.xml.rels><?xml version="1.0" encoding="UTF-8" standalone="yes"?>
<Relationships xmlns="http://schemas.openxmlformats.org/package/2006/relationships"><Relationship Id="rId3" Type="http://schemas.openxmlformats.org/officeDocument/2006/relationships/image" Target="../media/image226.png"/><Relationship Id="rId7" Type="http://schemas.openxmlformats.org/officeDocument/2006/relationships/image" Target="../media/image233.png"/><Relationship Id="rId2" Type="http://schemas.openxmlformats.org/officeDocument/2006/relationships/image" Target="../media/image225.png"/><Relationship Id="rId1" Type="http://schemas.openxmlformats.org/officeDocument/2006/relationships/slideLayout" Target="../slideLayouts/slideLayout7.xml"/><Relationship Id="rId6" Type="http://schemas.openxmlformats.org/officeDocument/2006/relationships/image" Target="../media/image232.png"/><Relationship Id="rId5" Type="http://schemas.openxmlformats.org/officeDocument/2006/relationships/image" Target="../media/image231.png"/><Relationship Id="rId4" Type="http://schemas.openxmlformats.org/officeDocument/2006/relationships/image" Target="../media/image227.png"/></Relationships>
</file>

<file path=ppt/slides/_rels/slide85.xml.rels><?xml version="1.0" encoding="UTF-8" standalone="yes"?>
<Relationships xmlns="http://schemas.openxmlformats.org/package/2006/relationships"><Relationship Id="rId8" Type="http://schemas.openxmlformats.org/officeDocument/2006/relationships/image" Target="../media/image236.png"/><Relationship Id="rId3" Type="http://schemas.openxmlformats.org/officeDocument/2006/relationships/image" Target="../media/image227.png"/><Relationship Id="rId7" Type="http://schemas.openxmlformats.org/officeDocument/2006/relationships/image" Target="../media/image235.png"/><Relationship Id="rId2" Type="http://schemas.openxmlformats.org/officeDocument/2006/relationships/image" Target="../media/image225.png"/><Relationship Id="rId1" Type="http://schemas.openxmlformats.org/officeDocument/2006/relationships/slideLayout" Target="../slideLayouts/slideLayout7.xml"/><Relationship Id="rId6" Type="http://schemas.openxmlformats.org/officeDocument/2006/relationships/image" Target="../media/image234.png"/><Relationship Id="rId5" Type="http://schemas.openxmlformats.org/officeDocument/2006/relationships/image" Target="../media/image232.png"/><Relationship Id="rId4" Type="http://schemas.openxmlformats.org/officeDocument/2006/relationships/image" Target="../media/image231.png"/></Relationships>
</file>

<file path=ppt/slides/_rels/slide86.xml.rels><?xml version="1.0" encoding="UTF-8" standalone="yes"?>
<Relationships xmlns="http://schemas.openxmlformats.org/package/2006/relationships"><Relationship Id="rId3" Type="http://schemas.openxmlformats.org/officeDocument/2006/relationships/image" Target="../media/image238.png"/><Relationship Id="rId7" Type="http://schemas.openxmlformats.org/officeDocument/2006/relationships/image" Target="../media/image242.png"/><Relationship Id="rId2" Type="http://schemas.openxmlformats.org/officeDocument/2006/relationships/image" Target="../media/image237.png"/><Relationship Id="rId1" Type="http://schemas.openxmlformats.org/officeDocument/2006/relationships/slideLayout" Target="../slideLayouts/slideLayout7.xml"/><Relationship Id="rId6" Type="http://schemas.openxmlformats.org/officeDocument/2006/relationships/image" Target="../media/image241.png"/><Relationship Id="rId5" Type="http://schemas.openxmlformats.org/officeDocument/2006/relationships/image" Target="../media/image240.png"/><Relationship Id="rId4" Type="http://schemas.openxmlformats.org/officeDocument/2006/relationships/image" Target="../media/image239.png"/></Relationships>
</file>

<file path=ppt/slides/_rels/slide87.xml.rels><?xml version="1.0" encoding="UTF-8" standalone="yes"?>
<Relationships xmlns="http://schemas.openxmlformats.org/package/2006/relationships"><Relationship Id="rId3" Type="http://schemas.openxmlformats.org/officeDocument/2006/relationships/image" Target="../media/image238.png"/><Relationship Id="rId7" Type="http://schemas.openxmlformats.org/officeDocument/2006/relationships/image" Target="../media/image245.png"/><Relationship Id="rId2" Type="http://schemas.openxmlformats.org/officeDocument/2006/relationships/image" Target="../media/image237.png"/><Relationship Id="rId1" Type="http://schemas.openxmlformats.org/officeDocument/2006/relationships/slideLayout" Target="../slideLayouts/slideLayout7.xml"/><Relationship Id="rId6" Type="http://schemas.openxmlformats.org/officeDocument/2006/relationships/image" Target="../media/image244.png"/><Relationship Id="rId5" Type="http://schemas.openxmlformats.org/officeDocument/2006/relationships/image" Target="../media/image243.png"/><Relationship Id="rId4" Type="http://schemas.openxmlformats.org/officeDocument/2006/relationships/image" Target="../media/image239.png"/></Relationships>
</file>

<file path=ppt/slides/_rels/slide88.xml.rels><?xml version="1.0" encoding="UTF-8" standalone="yes"?>
<Relationships xmlns="http://schemas.openxmlformats.org/package/2006/relationships"><Relationship Id="rId8" Type="http://schemas.openxmlformats.org/officeDocument/2006/relationships/image" Target="../media/image246.png"/><Relationship Id="rId13" Type="http://schemas.openxmlformats.org/officeDocument/2006/relationships/image" Target="../media/image251.png"/><Relationship Id="rId3" Type="http://schemas.openxmlformats.org/officeDocument/2006/relationships/image" Target="../media/image238.png"/><Relationship Id="rId7" Type="http://schemas.openxmlformats.org/officeDocument/2006/relationships/image" Target="../media/image245.png"/><Relationship Id="rId12" Type="http://schemas.openxmlformats.org/officeDocument/2006/relationships/image" Target="../media/image250.png"/><Relationship Id="rId2" Type="http://schemas.openxmlformats.org/officeDocument/2006/relationships/image" Target="../media/image237.png"/><Relationship Id="rId1" Type="http://schemas.openxmlformats.org/officeDocument/2006/relationships/slideLayout" Target="../slideLayouts/slideLayout7.xml"/><Relationship Id="rId6" Type="http://schemas.openxmlformats.org/officeDocument/2006/relationships/image" Target="../media/image244.png"/><Relationship Id="rId11" Type="http://schemas.openxmlformats.org/officeDocument/2006/relationships/image" Target="../media/image249.png"/><Relationship Id="rId5" Type="http://schemas.openxmlformats.org/officeDocument/2006/relationships/image" Target="../media/image243.png"/><Relationship Id="rId10" Type="http://schemas.openxmlformats.org/officeDocument/2006/relationships/image" Target="../media/image248.png"/><Relationship Id="rId4" Type="http://schemas.openxmlformats.org/officeDocument/2006/relationships/image" Target="../media/image239.png"/><Relationship Id="rId9" Type="http://schemas.openxmlformats.org/officeDocument/2006/relationships/image" Target="../media/image247.png"/></Relationships>
</file>

<file path=ppt/slides/_rels/slide89.xml.rels><?xml version="1.0" encoding="UTF-8" standalone="yes"?>
<Relationships xmlns="http://schemas.openxmlformats.org/package/2006/relationships"><Relationship Id="rId8" Type="http://schemas.openxmlformats.org/officeDocument/2006/relationships/image" Target="../media/image246.png"/><Relationship Id="rId13" Type="http://schemas.openxmlformats.org/officeDocument/2006/relationships/image" Target="../media/image251.png"/><Relationship Id="rId18" Type="http://schemas.openxmlformats.org/officeDocument/2006/relationships/image" Target="../media/image256.png"/><Relationship Id="rId3" Type="http://schemas.openxmlformats.org/officeDocument/2006/relationships/image" Target="../media/image238.png"/><Relationship Id="rId7" Type="http://schemas.openxmlformats.org/officeDocument/2006/relationships/image" Target="../media/image245.png"/><Relationship Id="rId12" Type="http://schemas.openxmlformats.org/officeDocument/2006/relationships/image" Target="../media/image250.png"/><Relationship Id="rId17" Type="http://schemas.openxmlformats.org/officeDocument/2006/relationships/image" Target="../media/image255.png"/><Relationship Id="rId2" Type="http://schemas.openxmlformats.org/officeDocument/2006/relationships/image" Target="../media/image237.png"/><Relationship Id="rId16" Type="http://schemas.openxmlformats.org/officeDocument/2006/relationships/image" Target="../media/image254.png"/><Relationship Id="rId1" Type="http://schemas.openxmlformats.org/officeDocument/2006/relationships/slideLayout" Target="../slideLayouts/slideLayout7.xml"/><Relationship Id="rId6" Type="http://schemas.openxmlformats.org/officeDocument/2006/relationships/image" Target="../media/image244.png"/><Relationship Id="rId11" Type="http://schemas.openxmlformats.org/officeDocument/2006/relationships/image" Target="../media/image249.png"/><Relationship Id="rId5" Type="http://schemas.openxmlformats.org/officeDocument/2006/relationships/image" Target="../media/image243.png"/><Relationship Id="rId15" Type="http://schemas.openxmlformats.org/officeDocument/2006/relationships/image" Target="../media/image253.png"/><Relationship Id="rId10" Type="http://schemas.openxmlformats.org/officeDocument/2006/relationships/image" Target="../media/image248.png"/><Relationship Id="rId19" Type="http://schemas.openxmlformats.org/officeDocument/2006/relationships/image" Target="../media/image257.png"/><Relationship Id="rId4" Type="http://schemas.openxmlformats.org/officeDocument/2006/relationships/image" Target="../media/image239.png"/><Relationship Id="rId9" Type="http://schemas.openxmlformats.org/officeDocument/2006/relationships/image" Target="../media/image247.png"/><Relationship Id="rId14" Type="http://schemas.openxmlformats.org/officeDocument/2006/relationships/image" Target="../media/image252.png"/></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90.xml.rels><?xml version="1.0" encoding="UTF-8" standalone="yes"?>
<Relationships xmlns="http://schemas.openxmlformats.org/package/2006/relationships"><Relationship Id="rId8" Type="http://schemas.openxmlformats.org/officeDocument/2006/relationships/image" Target="../media/image246.png"/><Relationship Id="rId13" Type="http://schemas.openxmlformats.org/officeDocument/2006/relationships/image" Target="../media/image251.png"/><Relationship Id="rId18" Type="http://schemas.openxmlformats.org/officeDocument/2006/relationships/image" Target="../media/image256.png"/><Relationship Id="rId26" Type="http://schemas.openxmlformats.org/officeDocument/2006/relationships/image" Target="../media/image264.png"/><Relationship Id="rId3" Type="http://schemas.openxmlformats.org/officeDocument/2006/relationships/image" Target="../media/image238.png"/><Relationship Id="rId21" Type="http://schemas.openxmlformats.org/officeDocument/2006/relationships/image" Target="../media/image259.png"/><Relationship Id="rId7" Type="http://schemas.openxmlformats.org/officeDocument/2006/relationships/image" Target="../media/image245.png"/><Relationship Id="rId12" Type="http://schemas.openxmlformats.org/officeDocument/2006/relationships/image" Target="../media/image250.png"/><Relationship Id="rId17" Type="http://schemas.openxmlformats.org/officeDocument/2006/relationships/image" Target="../media/image255.png"/><Relationship Id="rId25" Type="http://schemas.openxmlformats.org/officeDocument/2006/relationships/image" Target="../media/image263.png"/><Relationship Id="rId2" Type="http://schemas.openxmlformats.org/officeDocument/2006/relationships/image" Target="../media/image237.png"/><Relationship Id="rId16" Type="http://schemas.openxmlformats.org/officeDocument/2006/relationships/image" Target="../media/image254.png"/><Relationship Id="rId20" Type="http://schemas.openxmlformats.org/officeDocument/2006/relationships/image" Target="../media/image258.png"/><Relationship Id="rId29" Type="http://schemas.openxmlformats.org/officeDocument/2006/relationships/image" Target="../media/image267.png"/><Relationship Id="rId1" Type="http://schemas.openxmlformats.org/officeDocument/2006/relationships/slideLayout" Target="../slideLayouts/slideLayout7.xml"/><Relationship Id="rId6" Type="http://schemas.openxmlformats.org/officeDocument/2006/relationships/image" Target="../media/image244.png"/><Relationship Id="rId11" Type="http://schemas.openxmlformats.org/officeDocument/2006/relationships/image" Target="../media/image249.png"/><Relationship Id="rId24" Type="http://schemas.openxmlformats.org/officeDocument/2006/relationships/image" Target="../media/image262.png"/><Relationship Id="rId5" Type="http://schemas.openxmlformats.org/officeDocument/2006/relationships/image" Target="../media/image243.png"/><Relationship Id="rId15" Type="http://schemas.openxmlformats.org/officeDocument/2006/relationships/image" Target="../media/image253.png"/><Relationship Id="rId23" Type="http://schemas.openxmlformats.org/officeDocument/2006/relationships/image" Target="../media/image261.png"/><Relationship Id="rId28" Type="http://schemas.openxmlformats.org/officeDocument/2006/relationships/image" Target="../media/image266.png"/><Relationship Id="rId10" Type="http://schemas.openxmlformats.org/officeDocument/2006/relationships/image" Target="../media/image248.png"/><Relationship Id="rId19" Type="http://schemas.openxmlformats.org/officeDocument/2006/relationships/image" Target="../media/image257.png"/><Relationship Id="rId31" Type="http://schemas.openxmlformats.org/officeDocument/2006/relationships/image" Target="../media/image269.png"/><Relationship Id="rId4" Type="http://schemas.openxmlformats.org/officeDocument/2006/relationships/image" Target="../media/image239.png"/><Relationship Id="rId9" Type="http://schemas.openxmlformats.org/officeDocument/2006/relationships/image" Target="../media/image247.png"/><Relationship Id="rId14" Type="http://schemas.openxmlformats.org/officeDocument/2006/relationships/image" Target="../media/image252.png"/><Relationship Id="rId22" Type="http://schemas.openxmlformats.org/officeDocument/2006/relationships/image" Target="../media/image260.png"/><Relationship Id="rId27" Type="http://schemas.openxmlformats.org/officeDocument/2006/relationships/image" Target="../media/image265.png"/><Relationship Id="rId30" Type="http://schemas.openxmlformats.org/officeDocument/2006/relationships/image" Target="../media/image268.png"/></Relationships>
</file>

<file path=ppt/slides/_rels/slide91.xml.rels><?xml version="1.0" encoding="UTF-8" standalone="yes"?>
<Relationships xmlns="http://schemas.openxmlformats.org/package/2006/relationships"><Relationship Id="rId8" Type="http://schemas.openxmlformats.org/officeDocument/2006/relationships/image" Target="../media/image246.png"/><Relationship Id="rId13" Type="http://schemas.openxmlformats.org/officeDocument/2006/relationships/image" Target="../media/image251.png"/><Relationship Id="rId18" Type="http://schemas.openxmlformats.org/officeDocument/2006/relationships/image" Target="../media/image256.png"/><Relationship Id="rId3" Type="http://schemas.openxmlformats.org/officeDocument/2006/relationships/image" Target="../media/image238.png"/><Relationship Id="rId21" Type="http://schemas.openxmlformats.org/officeDocument/2006/relationships/image" Target="../media/image259.png"/><Relationship Id="rId7" Type="http://schemas.openxmlformats.org/officeDocument/2006/relationships/image" Target="../media/image245.png"/><Relationship Id="rId12" Type="http://schemas.openxmlformats.org/officeDocument/2006/relationships/image" Target="../media/image250.png"/><Relationship Id="rId17" Type="http://schemas.openxmlformats.org/officeDocument/2006/relationships/image" Target="../media/image255.png"/><Relationship Id="rId25" Type="http://schemas.openxmlformats.org/officeDocument/2006/relationships/image" Target="../media/image263.png"/><Relationship Id="rId2" Type="http://schemas.openxmlformats.org/officeDocument/2006/relationships/image" Target="../media/image237.png"/><Relationship Id="rId16" Type="http://schemas.openxmlformats.org/officeDocument/2006/relationships/image" Target="../media/image254.png"/><Relationship Id="rId20" Type="http://schemas.openxmlformats.org/officeDocument/2006/relationships/image" Target="../media/image258.png"/><Relationship Id="rId1" Type="http://schemas.openxmlformats.org/officeDocument/2006/relationships/slideLayout" Target="../slideLayouts/slideLayout7.xml"/><Relationship Id="rId6" Type="http://schemas.openxmlformats.org/officeDocument/2006/relationships/image" Target="../media/image244.png"/><Relationship Id="rId11" Type="http://schemas.openxmlformats.org/officeDocument/2006/relationships/image" Target="../media/image249.png"/><Relationship Id="rId24" Type="http://schemas.openxmlformats.org/officeDocument/2006/relationships/image" Target="../media/image262.png"/><Relationship Id="rId5" Type="http://schemas.openxmlformats.org/officeDocument/2006/relationships/image" Target="../media/image243.png"/><Relationship Id="rId15" Type="http://schemas.openxmlformats.org/officeDocument/2006/relationships/image" Target="../media/image253.png"/><Relationship Id="rId23" Type="http://schemas.openxmlformats.org/officeDocument/2006/relationships/image" Target="../media/image261.png"/><Relationship Id="rId10" Type="http://schemas.openxmlformats.org/officeDocument/2006/relationships/image" Target="../media/image248.png"/><Relationship Id="rId19" Type="http://schemas.openxmlformats.org/officeDocument/2006/relationships/image" Target="../media/image257.png"/><Relationship Id="rId4" Type="http://schemas.openxmlformats.org/officeDocument/2006/relationships/image" Target="../media/image239.png"/><Relationship Id="rId9" Type="http://schemas.openxmlformats.org/officeDocument/2006/relationships/image" Target="../media/image247.png"/><Relationship Id="rId14" Type="http://schemas.openxmlformats.org/officeDocument/2006/relationships/image" Target="../media/image252.png"/><Relationship Id="rId22" Type="http://schemas.openxmlformats.org/officeDocument/2006/relationships/image" Target="../media/image260.png"/></Relationships>
</file>

<file path=ppt/slides/_rels/slide92.xml.rels><?xml version="1.0" encoding="UTF-8" standalone="yes"?>
<Relationships xmlns="http://schemas.openxmlformats.org/package/2006/relationships"><Relationship Id="rId8" Type="http://schemas.openxmlformats.org/officeDocument/2006/relationships/image" Target="../media/image248.png"/><Relationship Id="rId13" Type="http://schemas.openxmlformats.org/officeDocument/2006/relationships/image" Target="../media/image255.png"/><Relationship Id="rId18" Type="http://schemas.openxmlformats.org/officeDocument/2006/relationships/image" Target="../media/image270.png"/><Relationship Id="rId3" Type="http://schemas.openxmlformats.org/officeDocument/2006/relationships/image" Target="../media/image238.png"/><Relationship Id="rId7" Type="http://schemas.openxmlformats.org/officeDocument/2006/relationships/image" Target="../media/image247.png"/><Relationship Id="rId12" Type="http://schemas.openxmlformats.org/officeDocument/2006/relationships/image" Target="../media/image254.png"/><Relationship Id="rId17" Type="http://schemas.openxmlformats.org/officeDocument/2006/relationships/image" Target="../media/image261.png"/><Relationship Id="rId2" Type="http://schemas.openxmlformats.org/officeDocument/2006/relationships/image" Target="../media/image237.png"/><Relationship Id="rId16" Type="http://schemas.openxmlformats.org/officeDocument/2006/relationships/image" Target="../media/image260.png"/><Relationship Id="rId1" Type="http://schemas.openxmlformats.org/officeDocument/2006/relationships/slideLayout" Target="../slideLayouts/slideLayout7.xml"/><Relationship Id="rId6" Type="http://schemas.openxmlformats.org/officeDocument/2006/relationships/image" Target="../media/image246.png"/><Relationship Id="rId11" Type="http://schemas.openxmlformats.org/officeDocument/2006/relationships/image" Target="../media/image253.png"/><Relationship Id="rId5" Type="http://schemas.openxmlformats.org/officeDocument/2006/relationships/image" Target="../media/image243.png"/><Relationship Id="rId15" Type="http://schemas.openxmlformats.org/officeDocument/2006/relationships/image" Target="../media/image259.png"/><Relationship Id="rId10" Type="http://schemas.openxmlformats.org/officeDocument/2006/relationships/image" Target="../media/image252.png"/><Relationship Id="rId4" Type="http://schemas.openxmlformats.org/officeDocument/2006/relationships/image" Target="../media/image239.png"/><Relationship Id="rId9" Type="http://schemas.openxmlformats.org/officeDocument/2006/relationships/image" Target="../media/image249.png"/><Relationship Id="rId14" Type="http://schemas.openxmlformats.org/officeDocument/2006/relationships/image" Target="../media/image258.png"/></Relationships>
</file>

<file path=ppt/slides/_rels/slide93.xml.rels><?xml version="1.0" encoding="UTF-8" standalone="yes"?>
<Relationships xmlns="http://schemas.openxmlformats.org/package/2006/relationships"><Relationship Id="rId13" Type="http://schemas.openxmlformats.org/officeDocument/2006/relationships/image" Target="../media/image251.png"/><Relationship Id="rId18" Type="http://schemas.openxmlformats.org/officeDocument/2006/relationships/image" Target="../media/image256.png"/><Relationship Id="rId26" Type="http://schemas.openxmlformats.org/officeDocument/2006/relationships/image" Target="../media/image264.png"/><Relationship Id="rId21" Type="http://schemas.openxmlformats.org/officeDocument/2006/relationships/image" Target="../media/image259.png"/><Relationship Id="rId34" Type="http://schemas.openxmlformats.org/officeDocument/2006/relationships/image" Target="../media/image273.png"/><Relationship Id="rId7" Type="http://schemas.openxmlformats.org/officeDocument/2006/relationships/image" Target="../media/image245.png"/><Relationship Id="rId12" Type="http://schemas.openxmlformats.org/officeDocument/2006/relationships/image" Target="../media/image250.png"/><Relationship Id="rId17" Type="http://schemas.openxmlformats.org/officeDocument/2006/relationships/image" Target="../media/image255.png"/><Relationship Id="rId25" Type="http://schemas.openxmlformats.org/officeDocument/2006/relationships/image" Target="../media/image263.png"/><Relationship Id="rId33" Type="http://schemas.openxmlformats.org/officeDocument/2006/relationships/image" Target="../media/image272.png"/><Relationship Id="rId2" Type="http://schemas.openxmlformats.org/officeDocument/2006/relationships/image" Target="../media/image237.png"/><Relationship Id="rId16" Type="http://schemas.openxmlformats.org/officeDocument/2006/relationships/image" Target="../media/image254.png"/><Relationship Id="rId20" Type="http://schemas.openxmlformats.org/officeDocument/2006/relationships/image" Target="../media/image258.png"/><Relationship Id="rId29" Type="http://schemas.openxmlformats.org/officeDocument/2006/relationships/image" Target="../media/image267.png"/><Relationship Id="rId1" Type="http://schemas.openxmlformats.org/officeDocument/2006/relationships/slideLayout" Target="../slideLayouts/slideLayout7.xml"/><Relationship Id="rId6" Type="http://schemas.openxmlformats.org/officeDocument/2006/relationships/image" Target="../media/image244.png"/><Relationship Id="rId11" Type="http://schemas.openxmlformats.org/officeDocument/2006/relationships/image" Target="../media/image249.png"/><Relationship Id="rId24" Type="http://schemas.openxmlformats.org/officeDocument/2006/relationships/image" Target="../media/image262.png"/><Relationship Id="rId32" Type="http://schemas.openxmlformats.org/officeDocument/2006/relationships/image" Target="../media/image271.png"/><Relationship Id="rId37" Type="http://schemas.openxmlformats.org/officeDocument/2006/relationships/image" Target="../media/image276.png"/><Relationship Id="rId5" Type="http://schemas.openxmlformats.org/officeDocument/2006/relationships/image" Target="../media/image243.png"/><Relationship Id="rId15" Type="http://schemas.openxmlformats.org/officeDocument/2006/relationships/image" Target="../media/image253.png"/><Relationship Id="rId23" Type="http://schemas.openxmlformats.org/officeDocument/2006/relationships/image" Target="../media/image261.png"/><Relationship Id="rId28" Type="http://schemas.openxmlformats.org/officeDocument/2006/relationships/image" Target="../media/image266.png"/><Relationship Id="rId36" Type="http://schemas.openxmlformats.org/officeDocument/2006/relationships/image" Target="../media/image275.png"/><Relationship Id="rId10" Type="http://schemas.openxmlformats.org/officeDocument/2006/relationships/image" Target="../media/image248.png"/><Relationship Id="rId19" Type="http://schemas.openxmlformats.org/officeDocument/2006/relationships/image" Target="../media/image257.png"/><Relationship Id="rId31" Type="http://schemas.openxmlformats.org/officeDocument/2006/relationships/image" Target="../media/image269.png"/><Relationship Id="rId4" Type="http://schemas.openxmlformats.org/officeDocument/2006/relationships/image" Target="../media/image239.png"/><Relationship Id="rId9" Type="http://schemas.openxmlformats.org/officeDocument/2006/relationships/image" Target="../media/image247.png"/><Relationship Id="rId14" Type="http://schemas.openxmlformats.org/officeDocument/2006/relationships/image" Target="../media/image252.png"/><Relationship Id="rId22" Type="http://schemas.openxmlformats.org/officeDocument/2006/relationships/image" Target="../media/image260.png"/><Relationship Id="rId27" Type="http://schemas.openxmlformats.org/officeDocument/2006/relationships/image" Target="../media/image265.png"/><Relationship Id="rId30" Type="http://schemas.openxmlformats.org/officeDocument/2006/relationships/image" Target="../media/image268.png"/><Relationship Id="rId35" Type="http://schemas.openxmlformats.org/officeDocument/2006/relationships/image" Target="../media/image274.png"/><Relationship Id="rId8" Type="http://schemas.openxmlformats.org/officeDocument/2006/relationships/image" Target="../media/image246.png"/><Relationship Id="rId3" Type="http://schemas.openxmlformats.org/officeDocument/2006/relationships/image" Target="../media/image238.png"/></Relationships>
</file>

<file path=ppt/slides/_rels/slide94.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7.xml"/><Relationship Id="rId5" Type="http://schemas.openxmlformats.org/officeDocument/2006/relationships/image" Target="../media/image99.png"/><Relationship Id="rId4" Type="http://schemas.openxmlformats.org/officeDocument/2006/relationships/image" Target="../media/image98.jpeg"/></Relationships>
</file>

<file path=ppt/slides/_rels/slide95.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7.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s>
</file>

<file path=ppt/slides/_rels/slide96.xml.rels><?xml version="1.0" encoding="UTF-8" standalone="yes"?>
<Relationships xmlns="http://schemas.openxmlformats.org/package/2006/relationships"><Relationship Id="rId3" Type="http://schemas.openxmlformats.org/officeDocument/2006/relationships/image" Target="../media/image278.png"/><Relationship Id="rId2" Type="http://schemas.openxmlformats.org/officeDocument/2006/relationships/image" Target="../media/image277.png"/><Relationship Id="rId1" Type="http://schemas.openxmlformats.org/officeDocument/2006/relationships/slideLayout" Target="../slideLayouts/slideLayout7.xml"/><Relationship Id="rId4" Type="http://schemas.openxmlformats.org/officeDocument/2006/relationships/image" Target="../media/image279.png"/></Relationships>
</file>

<file path=ppt/slides/_rels/slide97.xml.rels><?xml version="1.0" encoding="UTF-8" standalone="yes"?>
<Relationships xmlns="http://schemas.openxmlformats.org/package/2006/relationships"><Relationship Id="rId3" Type="http://schemas.openxmlformats.org/officeDocument/2006/relationships/image" Target="../media/image278.png"/><Relationship Id="rId2" Type="http://schemas.openxmlformats.org/officeDocument/2006/relationships/image" Target="../media/image277.png"/><Relationship Id="rId1" Type="http://schemas.openxmlformats.org/officeDocument/2006/relationships/slideLayout" Target="../slideLayouts/slideLayout7.xml"/><Relationship Id="rId6" Type="http://schemas.openxmlformats.org/officeDocument/2006/relationships/image" Target="../media/image279.png"/><Relationship Id="rId5" Type="http://schemas.openxmlformats.org/officeDocument/2006/relationships/image" Target="../media/image281.png"/><Relationship Id="rId4" Type="http://schemas.openxmlformats.org/officeDocument/2006/relationships/image" Target="../media/image280.png"/></Relationships>
</file>

<file path=ppt/slides/_rels/slide98.xml.rels><?xml version="1.0" encoding="UTF-8" standalone="yes"?>
<Relationships xmlns="http://schemas.openxmlformats.org/package/2006/relationships"><Relationship Id="rId8" Type="http://schemas.openxmlformats.org/officeDocument/2006/relationships/image" Target="../media/image279.png"/><Relationship Id="rId3" Type="http://schemas.openxmlformats.org/officeDocument/2006/relationships/image" Target="../media/image278.png"/><Relationship Id="rId7" Type="http://schemas.openxmlformats.org/officeDocument/2006/relationships/image" Target="../media/image283.png"/><Relationship Id="rId2" Type="http://schemas.openxmlformats.org/officeDocument/2006/relationships/image" Target="../media/image277.png"/><Relationship Id="rId1" Type="http://schemas.openxmlformats.org/officeDocument/2006/relationships/slideLayout" Target="../slideLayouts/slideLayout7.xml"/><Relationship Id="rId6" Type="http://schemas.openxmlformats.org/officeDocument/2006/relationships/image" Target="../media/image282.png"/><Relationship Id="rId5" Type="http://schemas.openxmlformats.org/officeDocument/2006/relationships/image" Target="../media/image281.png"/><Relationship Id="rId4" Type="http://schemas.openxmlformats.org/officeDocument/2006/relationships/image" Target="../media/image280.png"/></Relationships>
</file>

<file path=ppt/slides/_rels/slide99.xml.rels><?xml version="1.0" encoding="UTF-8" standalone="yes"?>
<Relationships xmlns="http://schemas.openxmlformats.org/package/2006/relationships"><Relationship Id="rId3" Type="http://schemas.openxmlformats.org/officeDocument/2006/relationships/image" Target="../media/image280.png"/><Relationship Id="rId7" Type="http://schemas.openxmlformats.org/officeDocument/2006/relationships/image" Target="../media/image279.png"/><Relationship Id="rId2" Type="http://schemas.openxmlformats.org/officeDocument/2006/relationships/image" Target="../media/image277.png"/><Relationship Id="rId1" Type="http://schemas.openxmlformats.org/officeDocument/2006/relationships/slideLayout" Target="../slideLayouts/slideLayout7.xml"/><Relationship Id="rId6" Type="http://schemas.openxmlformats.org/officeDocument/2006/relationships/image" Target="../media/image285.png"/><Relationship Id="rId5" Type="http://schemas.openxmlformats.org/officeDocument/2006/relationships/image" Target="../media/image284.png"/><Relationship Id="rId4" Type="http://schemas.openxmlformats.org/officeDocument/2006/relationships/image" Target="../media/image28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BF0E85D-CAF9-9333-873A-F6123E5D133F}"/>
              </a:ext>
            </a:extLst>
          </p:cNvPr>
          <p:cNvSpPr>
            <a:spLocks noGrp="1"/>
          </p:cNvSpPr>
          <p:nvPr>
            <p:ph type="ctrTitle"/>
          </p:nvPr>
        </p:nvSpPr>
        <p:spPr>
          <a:xfrm>
            <a:off x="1524000" y="141288"/>
            <a:ext cx="9144000" cy="1906587"/>
          </a:xfrm>
        </p:spPr>
        <p:txBody>
          <a:bodyPr/>
          <a:lstStyle/>
          <a:p>
            <a:r>
              <a:rPr lang="ja-JP" altLang="en-US" dirty="0"/>
              <a:t>センシング</a:t>
            </a:r>
            <a:r>
              <a:rPr kumimoji="1" lang="ja-JP" altLang="en-US" dirty="0"/>
              <a:t>進捗</a:t>
            </a:r>
          </a:p>
        </p:txBody>
      </p:sp>
      <p:sp>
        <p:nvSpPr>
          <p:cNvPr id="3" name="字幕 2">
            <a:extLst>
              <a:ext uri="{FF2B5EF4-FFF2-40B4-BE49-F238E27FC236}">
                <a16:creationId xmlns:a16="http://schemas.microsoft.com/office/drawing/2014/main" id="{2FACB63D-890B-747A-2456-A8D84CD6315E}"/>
              </a:ext>
            </a:extLst>
          </p:cNvPr>
          <p:cNvSpPr>
            <a:spLocks noGrp="1"/>
          </p:cNvSpPr>
          <p:nvPr>
            <p:ph type="subTitle" idx="1"/>
          </p:nvPr>
        </p:nvSpPr>
        <p:spPr/>
        <p:txBody>
          <a:bodyPr/>
          <a:lstStyle/>
          <a:p>
            <a:r>
              <a:rPr kumimoji="1" lang="en-US" altLang="ja-JP" dirty="0"/>
              <a:t>b4</a:t>
            </a:r>
            <a:r>
              <a:rPr kumimoji="1" lang="ja-JP" altLang="en-US" dirty="0"/>
              <a:t>　高原陽太</a:t>
            </a:r>
          </a:p>
        </p:txBody>
      </p:sp>
      <p:sp>
        <p:nvSpPr>
          <p:cNvPr id="4" name="スライド番号プレースホルダー 3">
            <a:extLst>
              <a:ext uri="{FF2B5EF4-FFF2-40B4-BE49-F238E27FC236}">
                <a16:creationId xmlns:a16="http://schemas.microsoft.com/office/drawing/2014/main" id="{B020142C-DF19-BB04-575F-FE86FAA60353}"/>
              </a:ext>
            </a:extLst>
          </p:cNvPr>
          <p:cNvSpPr>
            <a:spLocks noGrp="1"/>
          </p:cNvSpPr>
          <p:nvPr>
            <p:ph type="sldNum" sz="quarter" idx="12"/>
          </p:nvPr>
        </p:nvSpPr>
        <p:spPr/>
        <p:txBody>
          <a:bodyPr/>
          <a:lstStyle/>
          <a:p>
            <a:fld id="{AB492E1D-532B-4343-855D-235CD69FFFAA}" type="slidenum">
              <a:rPr kumimoji="1" lang="ja-JP" altLang="en-US" smtClean="0"/>
              <a:t>1</a:t>
            </a:fld>
            <a:endParaRPr kumimoji="1" lang="ja-JP" altLang="en-US"/>
          </a:p>
        </p:txBody>
      </p:sp>
    </p:spTree>
    <p:extLst>
      <p:ext uri="{BB962C8B-B14F-4D97-AF65-F5344CB8AC3E}">
        <p14:creationId xmlns:p14="http://schemas.microsoft.com/office/powerpoint/2010/main" val="14065406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E7D43E8-A6AF-36C8-CAD7-3C5B80F4773C}"/>
              </a:ext>
            </a:extLst>
          </p:cNvPr>
          <p:cNvSpPr>
            <a:spLocks noGrp="1"/>
          </p:cNvSpPr>
          <p:nvPr>
            <p:ph type="title"/>
          </p:nvPr>
        </p:nvSpPr>
        <p:spPr>
          <a:xfrm>
            <a:off x="838200" y="365125"/>
            <a:ext cx="8134350" cy="606425"/>
          </a:xfrm>
        </p:spPr>
        <p:txBody>
          <a:bodyPr>
            <a:normAutofit/>
          </a:bodyPr>
          <a:lstStyle/>
          <a:p>
            <a:r>
              <a:rPr kumimoji="1" lang="ja-JP" altLang="en-US" sz="2800" dirty="0"/>
              <a:t>シミュレーション結果</a:t>
            </a:r>
            <a:r>
              <a:rPr kumimoji="1" lang="en-US" altLang="ja-JP" sz="2800" dirty="0"/>
              <a:t>(</a:t>
            </a:r>
            <a:r>
              <a:rPr kumimoji="1" lang="ja-JP" altLang="en-US" sz="2800" dirty="0"/>
              <a:t>水平偏波</a:t>
            </a:r>
            <a:r>
              <a:rPr kumimoji="1" lang="en-US" altLang="ja-JP" sz="2800" dirty="0"/>
              <a:t>)</a:t>
            </a:r>
            <a:endParaRPr kumimoji="1" lang="ja-JP" altLang="en-US" sz="2800" dirty="0"/>
          </a:p>
        </p:txBody>
      </p:sp>
      <p:sp>
        <p:nvSpPr>
          <p:cNvPr id="3" name="スライド番号プレースホルダー 2">
            <a:extLst>
              <a:ext uri="{FF2B5EF4-FFF2-40B4-BE49-F238E27FC236}">
                <a16:creationId xmlns:a16="http://schemas.microsoft.com/office/drawing/2014/main" id="{BEB58DCA-A94D-5A89-ABF5-D16821ECFE35}"/>
              </a:ext>
            </a:extLst>
          </p:cNvPr>
          <p:cNvSpPr>
            <a:spLocks noGrp="1"/>
          </p:cNvSpPr>
          <p:nvPr>
            <p:ph type="sldNum" sz="quarter" idx="12"/>
          </p:nvPr>
        </p:nvSpPr>
        <p:spPr/>
        <p:txBody>
          <a:bodyPr/>
          <a:lstStyle/>
          <a:p>
            <a:fld id="{AB492E1D-532B-4343-855D-235CD69FFFAA}" type="slidenum">
              <a:rPr kumimoji="1" lang="ja-JP" altLang="en-US" smtClean="0"/>
              <a:t>10</a:t>
            </a:fld>
            <a:endParaRPr kumimoji="1" lang="ja-JP" altLang="en-US"/>
          </a:p>
        </p:txBody>
      </p:sp>
      <p:pic>
        <p:nvPicPr>
          <p:cNvPr id="4" name="図 3">
            <a:extLst>
              <a:ext uri="{FF2B5EF4-FFF2-40B4-BE49-F238E27FC236}">
                <a16:creationId xmlns:a16="http://schemas.microsoft.com/office/drawing/2014/main" id="{9B73321E-D76F-25A5-E90D-053497F618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152193"/>
            <a:ext cx="3272337" cy="2181558"/>
          </a:xfrm>
          <a:prstGeom prst="rect">
            <a:avLst/>
          </a:prstGeom>
        </p:spPr>
      </p:pic>
      <p:pic>
        <p:nvPicPr>
          <p:cNvPr id="6" name="図 5">
            <a:extLst>
              <a:ext uri="{FF2B5EF4-FFF2-40B4-BE49-F238E27FC236}">
                <a16:creationId xmlns:a16="http://schemas.microsoft.com/office/drawing/2014/main" id="{4AA2D23C-EBD3-E808-AEFC-869693C4EC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19536" y="971550"/>
            <a:ext cx="3543303" cy="2362202"/>
          </a:xfrm>
          <a:prstGeom prst="rect">
            <a:avLst/>
          </a:prstGeom>
        </p:spPr>
      </p:pic>
      <p:pic>
        <p:nvPicPr>
          <p:cNvPr id="8" name="図 7">
            <a:extLst>
              <a:ext uri="{FF2B5EF4-FFF2-40B4-BE49-F238E27FC236}">
                <a16:creationId xmlns:a16="http://schemas.microsoft.com/office/drawing/2014/main" id="{0019A1C7-B166-6200-7724-374C10600B1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62839" y="1152193"/>
            <a:ext cx="3272337" cy="2181558"/>
          </a:xfrm>
          <a:prstGeom prst="rect">
            <a:avLst/>
          </a:prstGeom>
        </p:spPr>
      </p:pic>
      <p:pic>
        <p:nvPicPr>
          <p:cNvPr id="14" name="図 13">
            <a:extLst>
              <a:ext uri="{FF2B5EF4-FFF2-40B4-BE49-F238E27FC236}">
                <a16:creationId xmlns:a16="http://schemas.microsoft.com/office/drawing/2014/main" id="{9817138C-57E7-57D7-07C9-181246085BC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89212" y="3638217"/>
            <a:ext cx="3572374" cy="2381583"/>
          </a:xfrm>
          <a:prstGeom prst="rect">
            <a:avLst/>
          </a:prstGeom>
        </p:spPr>
      </p:pic>
      <p:pic>
        <p:nvPicPr>
          <p:cNvPr id="16" name="図 15">
            <a:extLst>
              <a:ext uri="{FF2B5EF4-FFF2-40B4-BE49-F238E27FC236}">
                <a16:creationId xmlns:a16="http://schemas.microsoft.com/office/drawing/2014/main" id="{CE182B25-7315-D3B3-689F-5828D85EE86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8164" y="3638218"/>
            <a:ext cx="3572373" cy="2381582"/>
          </a:xfrm>
          <a:prstGeom prst="rect">
            <a:avLst/>
          </a:prstGeom>
        </p:spPr>
      </p:pic>
      <p:pic>
        <p:nvPicPr>
          <p:cNvPr id="17" name="図 16">
            <a:extLst>
              <a:ext uri="{FF2B5EF4-FFF2-40B4-BE49-F238E27FC236}">
                <a16:creationId xmlns:a16="http://schemas.microsoft.com/office/drawing/2014/main" id="{B42483D2-7978-52F0-AA43-BC66A542A59C}"/>
              </a:ext>
            </a:extLst>
          </p:cNvPr>
          <p:cNvPicPr>
            <a:picLocks noChangeAspect="1"/>
          </p:cNvPicPr>
          <p:nvPr/>
        </p:nvPicPr>
        <p:blipFill>
          <a:blip r:embed="rId7"/>
          <a:stretch>
            <a:fillRect/>
          </a:stretch>
        </p:blipFill>
        <p:spPr>
          <a:xfrm>
            <a:off x="7812639" y="3638217"/>
            <a:ext cx="2572735" cy="2505673"/>
          </a:xfrm>
          <a:prstGeom prst="rect">
            <a:avLst/>
          </a:prstGeom>
        </p:spPr>
      </p:pic>
    </p:spTree>
    <p:extLst>
      <p:ext uri="{BB962C8B-B14F-4D97-AF65-F5344CB8AC3E}">
        <p14:creationId xmlns:p14="http://schemas.microsoft.com/office/powerpoint/2010/main" val="204337968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65DE2702-2994-483F-5AA8-8111C07FBF6C}"/>
              </a:ext>
            </a:extLst>
          </p:cNvPr>
          <p:cNvSpPr>
            <a:spLocks noGrp="1"/>
          </p:cNvSpPr>
          <p:nvPr>
            <p:ph type="sldNum" sz="quarter" idx="12"/>
          </p:nvPr>
        </p:nvSpPr>
        <p:spPr/>
        <p:txBody>
          <a:bodyPr/>
          <a:lstStyle/>
          <a:p>
            <a:fld id="{AB492E1D-532B-4343-855D-235CD69FFFAA}" type="slidenum">
              <a:rPr lang="ja-JP" altLang="en-US" smtClean="0"/>
              <a:pPr/>
              <a:t>100</a:t>
            </a:fld>
            <a:endParaRPr lang="ja-JP" altLang="en-US" dirty="0"/>
          </a:p>
        </p:txBody>
      </p:sp>
      <p:pic>
        <p:nvPicPr>
          <p:cNvPr id="4" name="図 3" descr="グラフ&#10;&#10;自動的に生成された説明">
            <a:extLst>
              <a:ext uri="{FF2B5EF4-FFF2-40B4-BE49-F238E27FC236}">
                <a16:creationId xmlns:a16="http://schemas.microsoft.com/office/drawing/2014/main" id="{9C33DF68-72FF-B886-A638-AC500283A7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0301" y="1146432"/>
            <a:ext cx="5475548" cy="5392480"/>
          </a:xfrm>
          <a:prstGeom prst="rect">
            <a:avLst/>
          </a:prstGeom>
        </p:spPr>
      </p:pic>
      <p:pic>
        <p:nvPicPr>
          <p:cNvPr id="6" name="図 5" descr="グラフ&#10;&#10;自動的に生成された説明">
            <a:extLst>
              <a:ext uri="{FF2B5EF4-FFF2-40B4-BE49-F238E27FC236}">
                <a16:creationId xmlns:a16="http://schemas.microsoft.com/office/drawing/2014/main" id="{A9FE2A31-D989-5D04-0407-485DE03546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86153" y="980080"/>
            <a:ext cx="5383270" cy="5376270"/>
          </a:xfrm>
          <a:prstGeom prst="rect">
            <a:avLst/>
          </a:prstGeom>
        </p:spPr>
      </p:pic>
      <p:pic>
        <p:nvPicPr>
          <p:cNvPr id="5" name="図 4" descr="グラフ&#10;&#10;自動的に生成された説明">
            <a:extLst>
              <a:ext uri="{FF2B5EF4-FFF2-40B4-BE49-F238E27FC236}">
                <a16:creationId xmlns:a16="http://schemas.microsoft.com/office/drawing/2014/main" id="{3ECF9973-2501-8A39-9F4B-42D861C6359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86153" y="980080"/>
            <a:ext cx="5383270" cy="5660834"/>
          </a:xfrm>
          <a:prstGeom prst="rect">
            <a:avLst/>
          </a:prstGeom>
        </p:spPr>
      </p:pic>
      <p:sp>
        <p:nvSpPr>
          <p:cNvPr id="7" name="四角形: 角を丸くする 6">
            <a:extLst>
              <a:ext uri="{FF2B5EF4-FFF2-40B4-BE49-F238E27FC236}">
                <a16:creationId xmlns:a16="http://schemas.microsoft.com/office/drawing/2014/main" id="{04811B5D-EE70-6734-46EB-E11C51AD0581}"/>
              </a:ext>
            </a:extLst>
          </p:cNvPr>
          <p:cNvSpPr/>
          <p:nvPr/>
        </p:nvSpPr>
        <p:spPr>
          <a:xfrm rot="18474390">
            <a:off x="-109993" y="3235277"/>
            <a:ext cx="5014232" cy="687897"/>
          </a:xfrm>
          <a:prstGeom prst="round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 name="四角形: 角を丸くする 8">
            <a:extLst>
              <a:ext uri="{FF2B5EF4-FFF2-40B4-BE49-F238E27FC236}">
                <a16:creationId xmlns:a16="http://schemas.microsoft.com/office/drawing/2014/main" id="{6AC36330-FDC7-9692-8420-23E85BA100A4}"/>
              </a:ext>
            </a:extLst>
          </p:cNvPr>
          <p:cNvSpPr/>
          <p:nvPr/>
        </p:nvSpPr>
        <p:spPr>
          <a:xfrm rot="18474390">
            <a:off x="5871208" y="3235278"/>
            <a:ext cx="5239801" cy="687897"/>
          </a:xfrm>
          <a:prstGeom prst="roundRect">
            <a:avLst/>
          </a:prstGeom>
          <a:noFill/>
          <a:ln w="762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78744984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65DE2702-2994-483F-5AA8-8111C07FBF6C}"/>
              </a:ext>
            </a:extLst>
          </p:cNvPr>
          <p:cNvSpPr>
            <a:spLocks noGrp="1"/>
          </p:cNvSpPr>
          <p:nvPr>
            <p:ph type="sldNum" sz="quarter" idx="12"/>
          </p:nvPr>
        </p:nvSpPr>
        <p:spPr/>
        <p:txBody>
          <a:bodyPr/>
          <a:lstStyle/>
          <a:p>
            <a:fld id="{AB492E1D-532B-4343-855D-235CD69FFFAA}" type="slidenum">
              <a:rPr lang="ja-JP" altLang="en-US" smtClean="0"/>
              <a:pPr/>
              <a:t>101</a:t>
            </a:fld>
            <a:endParaRPr lang="ja-JP" altLang="en-US" dirty="0"/>
          </a:p>
        </p:txBody>
      </p:sp>
      <p:pic>
        <p:nvPicPr>
          <p:cNvPr id="4" name="図 3" descr="グラフ&#10;&#10;自動的に生成された説明">
            <a:extLst>
              <a:ext uri="{FF2B5EF4-FFF2-40B4-BE49-F238E27FC236}">
                <a16:creationId xmlns:a16="http://schemas.microsoft.com/office/drawing/2014/main" id="{9C33DF68-72FF-B886-A638-AC500283A7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0301" y="1146432"/>
            <a:ext cx="5475548" cy="5392480"/>
          </a:xfrm>
          <a:prstGeom prst="rect">
            <a:avLst/>
          </a:prstGeom>
        </p:spPr>
      </p:pic>
      <p:pic>
        <p:nvPicPr>
          <p:cNvPr id="6" name="図 5" descr="グラフ&#10;&#10;自動的に生成された説明">
            <a:extLst>
              <a:ext uri="{FF2B5EF4-FFF2-40B4-BE49-F238E27FC236}">
                <a16:creationId xmlns:a16="http://schemas.microsoft.com/office/drawing/2014/main" id="{A9FE2A31-D989-5D04-0407-485DE03546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86153" y="980080"/>
            <a:ext cx="5383270" cy="5376270"/>
          </a:xfrm>
          <a:prstGeom prst="rect">
            <a:avLst/>
          </a:prstGeom>
        </p:spPr>
      </p:pic>
      <p:pic>
        <p:nvPicPr>
          <p:cNvPr id="5" name="図 4" descr="グラフ&#10;&#10;自動的に生成された説明">
            <a:extLst>
              <a:ext uri="{FF2B5EF4-FFF2-40B4-BE49-F238E27FC236}">
                <a16:creationId xmlns:a16="http://schemas.microsoft.com/office/drawing/2014/main" id="{069108D7-845E-CC9E-F879-B86ED2A6CB3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0300" y="1146432"/>
            <a:ext cx="5475547" cy="5399305"/>
          </a:xfrm>
          <a:prstGeom prst="rect">
            <a:avLst/>
          </a:prstGeom>
        </p:spPr>
      </p:pic>
      <p:pic>
        <p:nvPicPr>
          <p:cNvPr id="8" name="図 7" descr="グラフ, 等高線グラフ&#10;&#10;自動的に生成された説明">
            <a:extLst>
              <a:ext uri="{FF2B5EF4-FFF2-40B4-BE49-F238E27FC236}">
                <a16:creationId xmlns:a16="http://schemas.microsoft.com/office/drawing/2014/main" id="{B3534754-264B-9574-6EE8-47272D8E6A5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01468" y="1056878"/>
            <a:ext cx="5167955" cy="5571588"/>
          </a:xfrm>
          <a:prstGeom prst="rect">
            <a:avLst/>
          </a:prstGeom>
        </p:spPr>
      </p:pic>
      <p:pic>
        <p:nvPicPr>
          <p:cNvPr id="3" name="図 2">
            <a:extLst>
              <a:ext uri="{FF2B5EF4-FFF2-40B4-BE49-F238E27FC236}">
                <a16:creationId xmlns:a16="http://schemas.microsoft.com/office/drawing/2014/main" id="{0044EB8C-31BA-0056-9051-CCB28E5F4210}"/>
              </a:ext>
            </a:extLst>
          </p:cNvPr>
          <p:cNvPicPr>
            <a:picLocks noChangeAspect="1"/>
          </p:cNvPicPr>
          <p:nvPr/>
        </p:nvPicPr>
        <p:blipFill>
          <a:blip r:embed="rId6"/>
          <a:stretch>
            <a:fillRect/>
          </a:stretch>
        </p:blipFill>
        <p:spPr>
          <a:xfrm>
            <a:off x="673138" y="1482609"/>
            <a:ext cx="3615241" cy="4371211"/>
          </a:xfrm>
          <a:prstGeom prst="rect">
            <a:avLst/>
          </a:prstGeom>
        </p:spPr>
      </p:pic>
      <p:pic>
        <p:nvPicPr>
          <p:cNvPr id="7" name="図 6">
            <a:extLst>
              <a:ext uri="{FF2B5EF4-FFF2-40B4-BE49-F238E27FC236}">
                <a16:creationId xmlns:a16="http://schemas.microsoft.com/office/drawing/2014/main" id="{2C47CB06-F6D9-A6DA-E067-D95BFB15BA5E}"/>
              </a:ext>
            </a:extLst>
          </p:cNvPr>
          <p:cNvPicPr>
            <a:picLocks noChangeAspect="1"/>
          </p:cNvPicPr>
          <p:nvPr/>
        </p:nvPicPr>
        <p:blipFill>
          <a:blip r:embed="rId7"/>
          <a:stretch>
            <a:fillRect/>
          </a:stretch>
        </p:blipFill>
        <p:spPr>
          <a:xfrm>
            <a:off x="6659465" y="1329910"/>
            <a:ext cx="3755461" cy="4548010"/>
          </a:xfrm>
          <a:prstGeom prst="rect">
            <a:avLst/>
          </a:prstGeom>
        </p:spPr>
      </p:pic>
    </p:spTree>
    <p:extLst>
      <p:ext uri="{BB962C8B-B14F-4D97-AF65-F5344CB8AC3E}">
        <p14:creationId xmlns:p14="http://schemas.microsoft.com/office/powerpoint/2010/main" val="327447500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65DE2702-2994-483F-5AA8-8111C07FBF6C}"/>
              </a:ext>
            </a:extLst>
          </p:cNvPr>
          <p:cNvSpPr>
            <a:spLocks noGrp="1"/>
          </p:cNvSpPr>
          <p:nvPr>
            <p:ph type="sldNum" sz="quarter" idx="12"/>
          </p:nvPr>
        </p:nvSpPr>
        <p:spPr/>
        <p:txBody>
          <a:bodyPr/>
          <a:lstStyle/>
          <a:p>
            <a:fld id="{AB492E1D-532B-4343-855D-235CD69FFFAA}" type="slidenum">
              <a:rPr lang="ja-JP" altLang="en-US" smtClean="0"/>
              <a:pPr/>
              <a:t>102</a:t>
            </a:fld>
            <a:endParaRPr lang="ja-JP" altLang="en-US" dirty="0"/>
          </a:p>
        </p:txBody>
      </p:sp>
      <p:pic>
        <p:nvPicPr>
          <p:cNvPr id="4" name="図 3" descr="グラフ&#10;&#10;自動的に生成された説明">
            <a:extLst>
              <a:ext uri="{FF2B5EF4-FFF2-40B4-BE49-F238E27FC236}">
                <a16:creationId xmlns:a16="http://schemas.microsoft.com/office/drawing/2014/main" id="{9C33DF68-72FF-B886-A638-AC500283A7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0301" y="1146432"/>
            <a:ext cx="5475548" cy="5392480"/>
          </a:xfrm>
          <a:prstGeom prst="rect">
            <a:avLst/>
          </a:prstGeom>
        </p:spPr>
      </p:pic>
      <p:pic>
        <p:nvPicPr>
          <p:cNvPr id="6" name="図 5" descr="グラフ&#10;&#10;自動的に生成された説明">
            <a:extLst>
              <a:ext uri="{FF2B5EF4-FFF2-40B4-BE49-F238E27FC236}">
                <a16:creationId xmlns:a16="http://schemas.microsoft.com/office/drawing/2014/main" id="{A9FE2A31-D989-5D04-0407-485DE03546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86153" y="980080"/>
            <a:ext cx="5383270" cy="5376270"/>
          </a:xfrm>
          <a:prstGeom prst="rect">
            <a:avLst/>
          </a:prstGeom>
        </p:spPr>
      </p:pic>
      <p:pic>
        <p:nvPicPr>
          <p:cNvPr id="5" name="図 4" descr="グラフ&#10;&#10;自動的に生成された説明">
            <a:extLst>
              <a:ext uri="{FF2B5EF4-FFF2-40B4-BE49-F238E27FC236}">
                <a16:creationId xmlns:a16="http://schemas.microsoft.com/office/drawing/2014/main" id="{069108D7-845E-CC9E-F879-B86ED2A6CB3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0300" y="1146432"/>
            <a:ext cx="5475547" cy="5399305"/>
          </a:xfrm>
          <a:prstGeom prst="rect">
            <a:avLst/>
          </a:prstGeom>
        </p:spPr>
      </p:pic>
      <p:pic>
        <p:nvPicPr>
          <p:cNvPr id="8" name="図 7" descr="グラフ, 等高線グラフ&#10;&#10;自動的に生成された説明">
            <a:extLst>
              <a:ext uri="{FF2B5EF4-FFF2-40B4-BE49-F238E27FC236}">
                <a16:creationId xmlns:a16="http://schemas.microsoft.com/office/drawing/2014/main" id="{B3534754-264B-9574-6EE8-47272D8E6A5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01468" y="1056878"/>
            <a:ext cx="5167955" cy="5571588"/>
          </a:xfrm>
          <a:prstGeom prst="rect">
            <a:avLst/>
          </a:prstGeom>
        </p:spPr>
      </p:pic>
      <p:pic>
        <p:nvPicPr>
          <p:cNvPr id="7" name="図 6" descr="グラフ&#10;&#10;自動的に生成された説明">
            <a:extLst>
              <a:ext uri="{FF2B5EF4-FFF2-40B4-BE49-F238E27FC236}">
                <a16:creationId xmlns:a16="http://schemas.microsoft.com/office/drawing/2014/main" id="{B0F70064-0D69-8E42-899F-74D10075037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0298" y="1146432"/>
            <a:ext cx="5593228" cy="5392480"/>
          </a:xfrm>
          <a:prstGeom prst="rect">
            <a:avLst/>
          </a:prstGeom>
        </p:spPr>
      </p:pic>
      <p:pic>
        <p:nvPicPr>
          <p:cNvPr id="10" name="図 9" descr="グラフ, 等高線グラフ&#10;&#10;自動的に生成された説明">
            <a:extLst>
              <a:ext uri="{FF2B5EF4-FFF2-40B4-BE49-F238E27FC236}">
                <a16:creationId xmlns:a16="http://schemas.microsoft.com/office/drawing/2014/main" id="{0E365471-9D82-3485-2D7B-DE19BAD28B9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490281" y="1056878"/>
            <a:ext cx="5298400" cy="5571588"/>
          </a:xfrm>
          <a:prstGeom prst="rect">
            <a:avLst/>
          </a:prstGeom>
        </p:spPr>
      </p:pic>
      <p:pic>
        <p:nvPicPr>
          <p:cNvPr id="3" name="図 2">
            <a:extLst>
              <a:ext uri="{FF2B5EF4-FFF2-40B4-BE49-F238E27FC236}">
                <a16:creationId xmlns:a16="http://schemas.microsoft.com/office/drawing/2014/main" id="{AADE5E20-0ADB-0096-91C7-C2C1B3D5736B}"/>
              </a:ext>
            </a:extLst>
          </p:cNvPr>
          <p:cNvPicPr>
            <a:picLocks noChangeAspect="1"/>
          </p:cNvPicPr>
          <p:nvPr/>
        </p:nvPicPr>
        <p:blipFill>
          <a:blip r:embed="rId8"/>
          <a:stretch>
            <a:fillRect/>
          </a:stretch>
        </p:blipFill>
        <p:spPr>
          <a:xfrm>
            <a:off x="659503" y="1340357"/>
            <a:ext cx="3615241" cy="4371211"/>
          </a:xfrm>
          <a:prstGeom prst="rect">
            <a:avLst/>
          </a:prstGeom>
        </p:spPr>
      </p:pic>
      <p:pic>
        <p:nvPicPr>
          <p:cNvPr id="9" name="図 8">
            <a:extLst>
              <a:ext uri="{FF2B5EF4-FFF2-40B4-BE49-F238E27FC236}">
                <a16:creationId xmlns:a16="http://schemas.microsoft.com/office/drawing/2014/main" id="{5D104F7A-1C63-1A6A-769E-B2A550B6A174}"/>
              </a:ext>
            </a:extLst>
          </p:cNvPr>
          <p:cNvPicPr>
            <a:picLocks noChangeAspect="1"/>
          </p:cNvPicPr>
          <p:nvPr/>
        </p:nvPicPr>
        <p:blipFill>
          <a:blip r:embed="rId9"/>
          <a:stretch>
            <a:fillRect/>
          </a:stretch>
        </p:blipFill>
        <p:spPr>
          <a:xfrm>
            <a:off x="6732869" y="1305810"/>
            <a:ext cx="3755461" cy="4548010"/>
          </a:xfrm>
          <a:prstGeom prst="rect">
            <a:avLst/>
          </a:prstGeom>
        </p:spPr>
      </p:pic>
    </p:spTree>
    <p:extLst>
      <p:ext uri="{BB962C8B-B14F-4D97-AF65-F5344CB8AC3E}">
        <p14:creationId xmlns:p14="http://schemas.microsoft.com/office/powerpoint/2010/main" val="383624395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65DE2702-2994-483F-5AA8-8111C07FBF6C}"/>
              </a:ext>
            </a:extLst>
          </p:cNvPr>
          <p:cNvSpPr>
            <a:spLocks noGrp="1"/>
          </p:cNvSpPr>
          <p:nvPr>
            <p:ph type="sldNum" sz="quarter" idx="12"/>
          </p:nvPr>
        </p:nvSpPr>
        <p:spPr/>
        <p:txBody>
          <a:bodyPr/>
          <a:lstStyle/>
          <a:p>
            <a:fld id="{AB492E1D-532B-4343-855D-235CD69FFFAA}" type="slidenum">
              <a:rPr lang="ja-JP" altLang="en-US" smtClean="0"/>
              <a:pPr/>
              <a:t>103</a:t>
            </a:fld>
            <a:endParaRPr lang="ja-JP" altLang="en-US" dirty="0"/>
          </a:p>
        </p:txBody>
      </p:sp>
      <p:pic>
        <p:nvPicPr>
          <p:cNvPr id="4" name="図 3" descr="グラフ&#10;&#10;自動的に生成された説明">
            <a:extLst>
              <a:ext uri="{FF2B5EF4-FFF2-40B4-BE49-F238E27FC236}">
                <a16:creationId xmlns:a16="http://schemas.microsoft.com/office/drawing/2014/main" id="{9C33DF68-72FF-B886-A638-AC500283A7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0301" y="1146432"/>
            <a:ext cx="5475548" cy="5392480"/>
          </a:xfrm>
          <a:prstGeom prst="rect">
            <a:avLst/>
          </a:prstGeom>
        </p:spPr>
      </p:pic>
      <p:pic>
        <p:nvPicPr>
          <p:cNvPr id="6" name="図 5" descr="グラフ&#10;&#10;自動的に生成された説明">
            <a:extLst>
              <a:ext uri="{FF2B5EF4-FFF2-40B4-BE49-F238E27FC236}">
                <a16:creationId xmlns:a16="http://schemas.microsoft.com/office/drawing/2014/main" id="{A9FE2A31-D989-5D04-0407-485DE03546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86153" y="980080"/>
            <a:ext cx="5383270" cy="5376270"/>
          </a:xfrm>
          <a:prstGeom prst="rect">
            <a:avLst/>
          </a:prstGeom>
        </p:spPr>
      </p:pic>
      <p:pic>
        <p:nvPicPr>
          <p:cNvPr id="5" name="図 4" descr="グラフ&#10;&#10;自動的に生成された説明">
            <a:extLst>
              <a:ext uri="{FF2B5EF4-FFF2-40B4-BE49-F238E27FC236}">
                <a16:creationId xmlns:a16="http://schemas.microsoft.com/office/drawing/2014/main" id="{069108D7-845E-CC9E-F879-B86ED2A6CB3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0300" y="1146432"/>
            <a:ext cx="5475547" cy="5399305"/>
          </a:xfrm>
          <a:prstGeom prst="rect">
            <a:avLst/>
          </a:prstGeom>
        </p:spPr>
      </p:pic>
      <p:pic>
        <p:nvPicPr>
          <p:cNvPr id="8" name="図 7" descr="グラフ, 等高線グラフ&#10;&#10;自動的に生成された説明">
            <a:extLst>
              <a:ext uri="{FF2B5EF4-FFF2-40B4-BE49-F238E27FC236}">
                <a16:creationId xmlns:a16="http://schemas.microsoft.com/office/drawing/2014/main" id="{B3534754-264B-9574-6EE8-47272D8E6A5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01468" y="1056878"/>
            <a:ext cx="5167955" cy="5571588"/>
          </a:xfrm>
          <a:prstGeom prst="rect">
            <a:avLst/>
          </a:prstGeom>
        </p:spPr>
      </p:pic>
      <p:pic>
        <p:nvPicPr>
          <p:cNvPr id="7" name="図 6" descr="グラフ&#10;&#10;自動的に生成された説明">
            <a:extLst>
              <a:ext uri="{FF2B5EF4-FFF2-40B4-BE49-F238E27FC236}">
                <a16:creationId xmlns:a16="http://schemas.microsoft.com/office/drawing/2014/main" id="{B0F70064-0D69-8E42-899F-74D10075037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0298" y="1146432"/>
            <a:ext cx="5593228" cy="5392480"/>
          </a:xfrm>
          <a:prstGeom prst="rect">
            <a:avLst/>
          </a:prstGeom>
        </p:spPr>
      </p:pic>
      <p:pic>
        <p:nvPicPr>
          <p:cNvPr id="10" name="図 9" descr="グラフ, 等高線グラフ&#10;&#10;自動的に生成された説明">
            <a:extLst>
              <a:ext uri="{FF2B5EF4-FFF2-40B4-BE49-F238E27FC236}">
                <a16:creationId xmlns:a16="http://schemas.microsoft.com/office/drawing/2014/main" id="{0E365471-9D82-3485-2D7B-DE19BAD28B9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490281" y="1056878"/>
            <a:ext cx="5298400" cy="5571588"/>
          </a:xfrm>
          <a:prstGeom prst="rect">
            <a:avLst/>
          </a:prstGeom>
        </p:spPr>
      </p:pic>
      <p:pic>
        <p:nvPicPr>
          <p:cNvPr id="9" name="図 8" descr="グラフ&#10;&#10;自動的に生成された説明">
            <a:extLst>
              <a:ext uri="{FF2B5EF4-FFF2-40B4-BE49-F238E27FC236}">
                <a16:creationId xmlns:a16="http://schemas.microsoft.com/office/drawing/2014/main" id="{98F227FF-3E95-4B78-D376-9D2FFFECC0C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30298" y="1146432"/>
            <a:ext cx="6090794" cy="5376270"/>
          </a:xfrm>
          <a:prstGeom prst="rect">
            <a:avLst/>
          </a:prstGeom>
        </p:spPr>
      </p:pic>
      <p:pic>
        <p:nvPicPr>
          <p:cNvPr id="12" name="図 11" descr="グラフ&#10;&#10;自動的に生成された説明">
            <a:extLst>
              <a:ext uri="{FF2B5EF4-FFF2-40B4-BE49-F238E27FC236}">
                <a16:creationId xmlns:a16="http://schemas.microsoft.com/office/drawing/2014/main" id="{9D083DB8-7E0F-C63B-5863-414BEE39403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426297" y="980080"/>
            <a:ext cx="5752420" cy="5664597"/>
          </a:xfrm>
          <a:prstGeom prst="rect">
            <a:avLst/>
          </a:prstGeom>
        </p:spPr>
      </p:pic>
      <p:pic>
        <p:nvPicPr>
          <p:cNvPr id="3" name="図 2">
            <a:extLst>
              <a:ext uri="{FF2B5EF4-FFF2-40B4-BE49-F238E27FC236}">
                <a16:creationId xmlns:a16="http://schemas.microsoft.com/office/drawing/2014/main" id="{C3471F88-8A82-4E78-A558-10689AA90A00}"/>
              </a:ext>
            </a:extLst>
          </p:cNvPr>
          <p:cNvPicPr>
            <a:picLocks noChangeAspect="1"/>
          </p:cNvPicPr>
          <p:nvPr/>
        </p:nvPicPr>
        <p:blipFill>
          <a:blip r:embed="rId10"/>
          <a:stretch>
            <a:fillRect/>
          </a:stretch>
        </p:blipFill>
        <p:spPr>
          <a:xfrm>
            <a:off x="693290" y="1419563"/>
            <a:ext cx="3615241" cy="4371211"/>
          </a:xfrm>
          <a:prstGeom prst="rect">
            <a:avLst/>
          </a:prstGeom>
        </p:spPr>
      </p:pic>
      <p:pic>
        <p:nvPicPr>
          <p:cNvPr id="11" name="図 10">
            <a:extLst>
              <a:ext uri="{FF2B5EF4-FFF2-40B4-BE49-F238E27FC236}">
                <a16:creationId xmlns:a16="http://schemas.microsoft.com/office/drawing/2014/main" id="{4D1B22C2-5B6A-7CA3-EB46-80BD4DAA80E0}"/>
              </a:ext>
            </a:extLst>
          </p:cNvPr>
          <p:cNvPicPr>
            <a:picLocks noChangeAspect="1"/>
          </p:cNvPicPr>
          <p:nvPr/>
        </p:nvPicPr>
        <p:blipFill>
          <a:blip r:embed="rId11"/>
          <a:stretch>
            <a:fillRect/>
          </a:stretch>
        </p:blipFill>
        <p:spPr>
          <a:xfrm>
            <a:off x="6490281" y="1331163"/>
            <a:ext cx="3755461" cy="4548010"/>
          </a:xfrm>
          <a:prstGeom prst="rect">
            <a:avLst/>
          </a:prstGeom>
        </p:spPr>
      </p:pic>
    </p:spTree>
    <p:extLst>
      <p:ext uri="{BB962C8B-B14F-4D97-AF65-F5344CB8AC3E}">
        <p14:creationId xmlns:p14="http://schemas.microsoft.com/office/powerpoint/2010/main" val="7084783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09197178-B1BD-F5DC-729F-1AEAC3583BD0}"/>
              </a:ext>
            </a:extLst>
          </p:cNvPr>
          <p:cNvSpPr>
            <a:spLocks noGrp="1"/>
          </p:cNvSpPr>
          <p:nvPr>
            <p:ph type="sldNum" sz="quarter" idx="12"/>
          </p:nvPr>
        </p:nvSpPr>
        <p:spPr/>
        <p:txBody>
          <a:bodyPr/>
          <a:lstStyle/>
          <a:p>
            <a:fld id="{AB492E1D-532B-4343-855D-235CD69FFFAA}" type="slidenum">
              <a:rPr lang="ja-JP" altLang="en-US" smtClean="0"/>
              <a:pPr/>
              <a:t>104</a:t>
            </a:fld>
            <a:endParaRPr lang="ja-JP" altLang="en-US" dirty="0"/>
          </a:p>
        </p:txBody>
      </p:sp>
      <p:pic>
        <p:nvPicPr>
          <p:cNvPr id="7" name="図 6">
            <a:extLst>
              <a:ext uri="{FF2B5EF4-FFF2-40B4-BE49-F238E27FC236}">
                <a16:creationId xmlns:a16="http://schemas.microsoft.com/office/drawing/2014/main" id="{716EE2A0-6108-8C01-409E-F9844046FD99}"/>
              </a:ext>
            </a:extLst>
          </p:cNvPr>
          <p:cNvPicPr>
            <a:picLocks noChangeAspect="1"/>
          </p:cNvPicPr>
          <p:nvPr/>
        </p:nvPicPr>
        <p:blipFill>
          <a:blip r:embed="rId2"/>
          <a:stretch>
            <a:fillRect/>
          </a:stretch>
        </p:blipFill>
        <p:spPr>
          <a:xfrm>
            <a:off x="105905" y="359817"/>
            <a:ext cx="5334462" cy="3999323"/>
          </a:xfrm>
          <a:prstGeom prst="rect">
            <a:avLst/>
          </a:prstGeom>
        </p:spPr>
      </p:pic>
      <p:sp>
        <p:nvSpPr>
          <p:cNvPr id="15" name="テキスト ボックス 14">
            <a:extLst>
              <a:ext uri="{FF2B5EF4-FFF2-40B4-BE49-F238E27FC236}">
                <a16:creationId xmlns:a16="http://schemas.microsoft.com/office/drawing/2014/main" id="{D805E09D-AFB8-0C00-AABD-26DC7A9E55D5}"/>
              </a:ext>
            </a:extLst>
          </p:cNvPr>
          <p:cNvSpPr txBox="1"/>
          <p:nvPr/>
        </p:nvSpPr>
        <p:spPr>
          <a:xfrm>
            <a:off x="4998491" y="6256915"/>
            <a:ext cx="5695109" cy="276999"/>
          </a:xfrm>
          <a:prstGeom prst="rect">
            <a:avLst/>
          </a:prstGeom>
          <a:noFill/>
        </p:spPr>
        <p:txBody>
          <a:bodyPr wrap="square" rtlCol="0">
            <a:spAutoFit/>
          </a:bodyPr>
          <a:lstStyle/>
          <a:p>
            <a:r>
              <a:rPr kumimoji="1" lang="en-US" altLang="ja-JP" sz="1200" dirty="0"/>
              <a:t>[</a:t>
            </a:r>
            <a:r>
              <a:rPr kumimoji="1" lang="ja-JP" altLang="en-US" sz="1200" dirty="0"/>
              <a:t>出展</a:t>
            </a:r>
            <a:r>
              <a:rPr kumimoji="1" lang="en-US" altLang="ja-JP" sz="1200" dirty="0"/>
              <a:t>:https://ieeexplore.ieee.org/stamp/</a:t>
            </a:r>
            <a:r>
              <a:rPr kumimoji="1" lang="en-US" altLang="ja-JP" sz="1200" dirty="0" err="1"/>
              <a:t>stamp.jsp?tp</a:t>
            </a:r>
            <a:r>
              <a:rPr kumimoji="1" lang="en-US" altLang="ja-JP" sz="1200" dirty="0"/>
              <a:t>=&amp;</a:t>
            </a:r>
            <a:r>
              <a:rPr kumimoji="1" lang="en-US" altLang="ja-JP" sz="1200" dirty="0" err="1"/>
              <a:t>arnumber</a:t>
            </a:r>
            <a:r>
              <a:rPr kumimoji="1" lang="en-US" altLang="ja-JP" sz="1200" dirty="0"/>
              <a:t>=9810860]</a:t>
            </a:r>
            <a:endParaRPr kumimoji="1" lang="ja-JP" altLang="en-US" sz="1200" dirty="0"/>
          </a:p>
        </p:txBody>
      </p:sp>
      <p:pic>
        <p:nvPicPr>
          <p:cNvPr id="3" name="図 2">
            <a:extLst>
              <a:ext uri="{FF2B5EF4-FFF2-40B4-BE49-F238E27FC236}">
                <a16:creationId xmlns:a16="http://schemas.microsoft.com/office/drawing/2014/main" id="{FFE9B768-B681-6A60-EC9A-2A625BD9A812}"/>
              </a:ext>
            </a:extLst>
          </p:cNvPr>
          <p:cNvPicPr>
            <a:picLocks noChangeAspect="1"/>
          </p:cNvPicPr>
          <p:nvPr/>
        </p:nvPicPr>
        <p:blipFill>
          <a:blip r:embed="rId3"/>
          <a:stretch>
            <a:fillRect/>
          </a:stretch>
        </p:blipFill>
        <p:spPr>
          <a:xfrm>
            <a:off x="5254574" y="2061600"/>
            <a:ext cx="6537281" cy="3898137"/>
          </a:xfrm>
          <a:prstGeom prst="rect">
            <a:avLst/>
          </a:prstGeom>
        </p:spPr>
      </p:pic>
      <p:pic>
        <p:nvPicPr>
          <p:cNvPr id="5" name="図 4" descr="テキスト, 手紙&#10;&#10;自動的に生成された説明">
            <a:extLst>
              <a:ext uri="{FF2B5EF4-FFF2-40B4-BE49-F238E27FC236}">
                <a16:creationId xmlns:a16="http://schemas.microsoft.com/office/drawing/2014/main" id="{FFEA6D58-C245-8E9C-4D52-24CD5FAE47FF}"/>
              </a:ext>
            </a:extLst>
          </p:cNvPr>
          <p:cNvPicPr>
            <a:picLocks noChangeAspect="1"/>
          </p:cNvPicPr>
          <p:nvPr/>
        </p:nvPicPr>
        <p:blipFill rotWithShape="1">
          <a:blip r:embed="rId4">
            <a:extLst>
              <a:ext uri="{28A0092B-C50C-407E-A947-70E740481C1C}">
                <a14:useLocalDpi xmlns:a14="http://schemas.microsoft.com/office/drawing/2010/main" val="0"/>
              </a:ext>
            </a:extLst>
          </a:blip>
          <a:srcRect t="39691" r="823"/>
          <a:stretch/>
        </p:blipFill>
        <p:spPr>
          <a:xfrm>
            <a:off x="5638104" y="445947"/>
            <a:ext cx="5055496" cy="666766"/>
          </a:xfrm>
          <a:prstGeom prst="rect">
            <a:avLst/>
          </a:prstGeom>
        </p:spPr>
      </p:pic>
      <p:pic>
        <p:nvPicPr>
          <p:cNvPr id="16" name="図 15" descr="テキスト, 手紙&#10;&#10;自動的に生成された説明">
            <a:extLst>
              <a:ext uri="{FF2B5EF4-FFF2-40B4-BE49-F238E27FC236}">
                <a16:creationId xmlns:a16="http://schemas.microsoft.com/office/drawing/2014/main" id="{5B6FAF1D-909B-E91C-E364-B65DC75553E9}"/>
              </a:ext>
            </a:extLst>
          </p:cNvPr>
          <p:cNvPicPr>
            <a:picLocks noChangeAspect="1"/>
          </p:cNvPicPr>
          <p:nvPr/>
        </p:nvPicPr>
        <p:blipFill rotWithShape="1">
          <a:blip r:embed="rId5">
            <a:extLst>
              <a:ext uri="{28A0092B-C50C-407E-A947-70E740481C1C}">
                <a14:useLocalDpi xmlns:a14="http://schemas.microsoft.com/office/drawing/2010/main" val="0"/>
              </a:ext>
            </a:extLst>
          </a:blip>
          <a:srcRect l="7907" t="12128" r="1078" b="50000"/>
          <a:stretch/>
        </p:blipFill>
        <p:spPr>
          <a:xfrm>
            <a:off x="5638104" y="1409891"/>
            <a:ext cx="5055496" cy="545910"/>
          </a:xfrm>
          <a:prstGeom prst="rect">
            <a:avLst/>
          </a:prstGeom>
        </p:spPr>
      </p:pic>
    </p:spTree>
    <p:extLst>
      <p:ext uri="{BB962C8B-B14F-4D97-AF65-F5344CB8AC3E}">
        <p14:creationId xmlns:p14="http://schemas.microsoft.com/office/powerpoint/2010/main" val="362276941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80F3212B-6D3B-EE6A-D5C1-519887ED6978}"/>
              </a:ext>
            </a:extLst>
          </p:cNvPr>
          <p:cNvSpPr>
            <a:spLocks noGrp="1"/>
          </p:cNvSpPr>
          <p:nvPr>
            <p:ph type="sldNum" sz="quarter" idx="12"/>
          </p:nvPr>
        </p:nvSpPr>
        <p:spPr/>
        <p:txBody>
          <a:bodyPr/>
          <a:lstStyle/>
          <a:p>
            <a:fld id="{AB492E1D-532B-4343-855D-235CD69FFFAA}" type="slidenum">
              <a:rPr lang="ja-JP" altLang="en-US" smtClean="0"/>
              <a:pPr/>
              <a:t>105</a:t>
            </a:fld>
            <a:endParaRPr lang="ja-JP" altLang="en-US" dirty="0"/>
          </a:p>
        </p:txBody>
      </p:sp>
      <p:pic>
        <p:nvPicPr>
          <p:cNvPr id="3" name="図 2">
            <a:extLst>
              <a:ext uri="{FF2B5EF4-FFF2-40B4-BE49-F238E27FC236}">
                <a16:creationId xmlns:a16="http://schemas.microsoft.com/office/drawing/2014/main" id="{AE19BA7F-352D-EC7A-286B-E9F63324339A}"/>
              </a:ext>
            </a:extLst>
          </p:cNvPr>
          <p:cNvPicPr>
            <a:picLocks noChangeAspect="1"/>
          </p:cNvPicPr>
          <p:nvPr/>
        </p:nvPicPr>
        <p:blipFill>
          <a:blip r:embed="rId2"/>
          <a:stretch>
            <a:fillRect/>
          </a:stretch>
        </p:blipFill>
        <p:spPr>
          <a:xfrm>
            <a:off x="364126" y="484609"/>
            <a:ext cx="7670673" cy="832764"/>
          </a:xfrm>
          <a:prstGeom prst="rect">
            <a:avLst/>
          </a:prstGeom>
        </p:spPr>
      </p:pic>
      <p:sp>
        <p:nvSpPr>
          <p:cNvPr id="5" name="テキスト ボックス 4">
            <a:extLst>
              <a:ext uri="{FF2B5EF4-FFF2-40B4-BE49-F238E27FC236}">
                <a16:creationId xmlns:a16="http://schemas.microsoft.com/office/drawing/2014/main" id="{512D6711-9495-EA40-C74D-41EB199802D7}"/>
              </a:ext>
            </a:extLst>
          </p:cNvPr>
          <p:cNvSpPr txBox="1"/>
          <p:nvPr/>
        </p:nvSpPr>
        <p:spPr>
          <a:xfrm>
            <a:off x="715598" y="3502540"/>
            <a:ext cx="3483864" cy="369332"/>
          </a:xfrm>
          <a:prstGeom prst="rect">
            <a:avLst/>
          </a:prstGeom>
          <a:noFill/>
        </p:spPr>
        <p:txBody>
          <a:bodyPr wrap="square" rtlCol="0">
            <a:spAutoFit/>
          </a:bodyPr>
          <a:lstStyle/>
          <a:p>
            <a:r>
              <a:rPr kumimoji="1" lang="ja-JP" altLang="en-US" dirty="0"/>
              <a:t>特徴量として何を入れてもよい</a:t>
            </a:r>
            <a:endParaRPr kumimoji="1" lang="en-US" altLang="ja-JP" dirty="0"/>
          </a:p>
        </p:txBody>
      </p:sp>
      <p:pic>
        <p:nvPicPr>
          <p:cNvPr id="7" name="図 6" descr="文字が書かれている&#10;&#10;中程度の精度で自動的に生成された説明">
            <a:extLst>
              <a:ext uri="{FF2B5EF4-FFF2-40B4-BE49-F238E27FC236}">
                <a16:creationId xmlns:a16="http://schemas.microsoft.com/office/drawing/2014/main" id="{6B920190-21DC-17CA-CBD2-8F97C911A9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2104" y="1485231"/>
            <a:ext cx="6202952" cy="1356617"/>
          </a:xfrm>
          <a:prstGeom prst="rect">
            <a:avLst/>
          </a:prstGeom>
        </p:spPr>
      </p:pic>
      <p:pic>
        <p:nvPicPr>
          <p:cNvPr id="8" name="図 7" descr="テキスト が含まれている画像&#10;&#10;自動的に生成された説明">
            <a:extLst>
              <a:ext uri="{FF2B5EF4-FFF2-40B4-BE49-F238E27FC236}">
                <a16:creationId xmlns:a16="http://schemas.microsoft.com/office/drawing/2014/main" id="{EB62D5D4-AEA5-6B93-9925-44F672A0044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79771" y="3009706"/>
            <a:ext cx="4202076" cy="1210306"/>
          </a:xfrm>
          <a:prstGeom prst="rect">
            <a:avLst/>
          </a:prstGeom>
        </p:spPr>
      </p:pic>
      <p:sp>
        <p:nvSpPr>
          <p:cNvPr id="9" name="テキスト ボックス 8">
            <a:extLst>
              <a:ext uri="{FF2B5EF4-FFF2-40B4-BE49-F238E27FC236}">
                <a16:creationId xmlns:a16="http://schemas.microsoft.com/office/drawing/2014/main" id="{4C2526CE-674E-CFCE-E7F5-77C7846512E6}"/>
              </a:ext>
            </a:extLst>
          </p:cNvPr>
          <p:cNvSpPr txBox="1"/>
          <p:nvPr/>
        </p:nvSpPr>
        <p:spPr>
          <a:xfrm>
            <a:off x="1069512" y="4901897"/>
            <a:ext cx="8412335" cy="1077218"/>
          </a:xfrm>
          <a:prstGeom prst="rect">
            <a:avLst/>
          </a:prstGeom>
          <a:noFill/>
        </p:spPr>
        <p:txBody>
          <a:bodyPr wrap="square" rtlCol="0">
            <a:spAutoFit/>
          </a:bodyPr>
          <a:lstStyle/>
          <a:p>
            <a:r>
              <a:rPr kumimoji="1" lang="ja-JP" altLang="en-US" sz="1600" dirty="0"/>
              <a:t>・</a:t>
            </a:r>
            <a:r>
              <a:rPr kumimoji="1" lang="en-US" altLang="ja-JP" sz="1600" dirty="0" err="1"/>
              <a:t>DoP</a:t>
            </a:r>
            <a:r>
              <a:rPr kumimoji="1" lang="ja-JP" altLang="en-US" sz="1600" dirty="0"/>
              <a:t>：</a:t>
            </a:r>
            <a:r>
              <a:rPr kumimoji="1" lang="en-US" altLang="ja-JP" sz="1600" dirty="0"/>
              <a:t>Degree of Polarization</a:t>
            </a:r>
          </a:p>
          <a:p>
            <a:r>
              <a:rPr lang="ja-JP" altLang="en-US" sz="1600" dirty="0"/>
              <a:t>　　　　</a:t>
            </a:r>
            <a:r>
              <a:rPr lang="en-US" altLang="ja-JP" sz="1600" dirty="0"/>
              <a:t>1</a:t>
            </a:r>
            <a:r>
              <a:rPr lang="ja-JP" altLang="en-US" sz="1600" dirty="0"/>
              <a:t>に近いほど偏波、</a:t>
            </a:r>
            <a:r>
              <a:rPr lang="en-US" altLang="ja-JP" sz="1600" dirty="0"/>
              <a:t>0</a:t>
            </a:r>
            <a:r>
              <a:rPr lang="ja-JP" altLang="en-US" sz="1600" dirty="0"/>
              <a:t>に近いほど偏波としての性質が弱い</a:t>
            </a:r>
            <a:endParaRPr kumimoji="1" lang="en-US" altLang="ja-JP" sz="1600" dirty="0"/>
          </a:p>
          <a:p>
            <a:r>
              <a:rPr kumimoji="1" lang="ja-JP" altLang="en-US" sz="1600" dirty="0"/>
              <a:t>・パイプの周りのほうが</a:t>
            </a:r>
            <a:r>
              <a:rPr kumimoji="1" lang="en-US" altLang="ja-JP" sz="1600" dirty="0"/>
              <a:t>DOP</a:t>
            </a:r>
            <a:r>
              <a:rPr kumimoji="1" lang="ja-JP" altLang="en-US" sz="1600" dirty="0"/>
              <a:t>が小さくなる傾向</a:t>
            </a:r>
            <a:r>
              <a:rPr kumimoji="1" lang="en-US" altLang="ja-JP" sz="1600" dirty="0"/>
              <a:t>(</a:t>
            </a:r>
            <a:r>
              <a:rPr lang="ja-JP" altLang="en-US" sz="1600" dirty="0"/>
              <a:t>あらゆる方向に散乱するため</a:t>
            </a:r>
            <a:r>
              <a:rPr kumimoji="1" lang="en-US" altLang="ja-JP" sz="1600" dirty="0"/>
              <a:t>)</a:t>
            </a:r>
          </a:p>
          <a:p>
            <a:r>
              <a:rPr lang="ja-JP" altLang="en-US" sz="1600" dirty="0"/>
              <a:t>→</a:t>
            </a:r>
            <a:r>
              <a:rPr lang="en-US" altLang="ja-JP" sz="1600" dirty="0"/>
              <a:t>DOP</a:t>
            </a:r>
            <a:r>
              <a:rPr lang="ja-JP" altLang="en-US" sz="1600" dirty="0"/>
              <a:t>を特徴量として代入する</a:t>
            </a:r>
            <a:endParaRPr kumimoji="1" lang="ja-JP" altLang="en-US" sz="1600" dirty="0"/>
          </a:p>
        </p:txBody>
      </p:sp>
    </p:spTree>
    <p:extLst>
      <p:ext uri="{BB962C8B-B14F-4D97-AF65-F5344CB8AC3E}">
        <p14:creationId xmlns:p14="http://schemas.microsoft.com/office/powerpoint/2010/main" val="307689700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A0CDAD38-46BD-EE2F-EE82-AE19CA64A8F8}"/>
              </a:ext>
            </a:extLst>
          </p:cNvPr>
          <p:cNvSpPr>
            <a:spLocks noGrp="1"/>
          </p:cNvSpPr>
          <p:nvPr>
            <p:ph type="sldNum" sz="quarter" idx="12"/>
          </p:nvPr>
        </p:nvSpPr>
        <p:spPr/>
        <p:txBody>
          <a:bodyPr/>
          <a:lstStyle/>
          <a:p>
            <a:fld id="{AB492E1D-532B-4343-855D-235CD69FFFAA}" type="slidenum">
              <a:rPr lang="ja-JP" altLang="en-US" smtClean="0"/>
              <a:pPr/>
              <a:t>106</a:t>
            </a:fld>
            <a:endParaRPr lang="ja-JP" altLang="en-US" dirty="0"/>
          </a:p>
        </p:txBody>
      </p:sp>
      <p:pic>
        <p:nvPicPr>
          <p:cNvPr id="4" name="図 3" descr="ダイアグラム">
            <a:extLst>
              <a:ext uri="{FF2B5EF4-FFF2-40B4-BE49-F238E27FC236}">
                <a16:creationId xmlns:a16="http://schemas.microsoft.com/office/drawing/2014/main" id="{B3C37457-64BD-6085-48A5-E1B6742A78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742950"/>
            <a:ext cx="12192001" cy="6115050"/>
          </a:xfrm>
          <a:prstGeom prst="rect">
            <a:avLst/>
          </a:prstGeom>
        </p:spPr>
      </p:pic>
      <p:sp>
        <p:nvSpPr>
          <p:cNvPr id="5" name="テキスト ボックス 4">
            <a:extLst>
              <a:ext uri="{FF2B5EF4-FFF2-40B4-BE49-F238E27FC236}">
                <a16:creationId xmlns:a16="http://schemas.microsoft.com/office/drawing/2014/main" id="{797268DB-C087-8A63-A9E8-35067036B7ED}"/>
              </a:ext>
            </a:extLst>
          </p:cNvPr>
          <p:cNvSpPr txBox="1"/>
          <p:nvPr/>
        </p:nvSpPr>
        <p:spPr>
          <a:xfrm>
            <a:off x="4738115" y="228600"/>
            <a:ext cx="2715768" cy="523220"/>
          </a:xfrm>
          <a:prstGeom prst="rect">
            <a:avLst/>
          </a:prstGeom>
          <a:noFill/>
        </p:spPr>
        <p:txBody>
          <a:bodyPr wrap="square" rtlCol="0">
            <a:spAutoFit/>
          </a:bodyPr>
          <a:lstStyle/>
          <a:p>
            <a:r>
              <a:rPr lang="en-US" altLang="ja-JP" sz="2800" dirty="0"/>
              <a:t>λ=0.3</a:t>
            </a:r>
            <a:endParaRPr kumimoji="1" lang="ja-JP" altLang="en-US" sz="2800" dirty="0"/>
          </a:p>
        </p:txBody>
      </p:sp>
      <p:sp>
        <p:nvSpPr>
          <p:cNvPr id="3" name="四角形: 角を丸くする 2">
            <a:extLst>
              <a:ext uri="{FF2B5EF4-FFF2-40B4-BE49-F238E27FC236}">
                <a16:creationId xmlns:a16="http://schemas.microsoft.com/office/drawing/2014/main" id="{6076687A-3C50-D98B-D640-B6E4A32758AE}"/>
              </a:ext>
            </a:extLst>
          </p:cNvPr>
          <p:cNvSpPr/>
          <p:nvPr/>
        </p:nvSpPr>
        <p:spPr>
          <a:xfrm>
            <a:off x="8484765" y="4664279"/>
            <a:ext cx="323675" cy="1283515"/>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5216209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A0CDAD38-46BD-EE2F-EE82-AE19CA64A8F8}"/>
              </a:ext>
            </a:extLst>
          </p:cNvPr>
          <p:cNvSpPr>
            <a:spLocks noGrp="1"/>
          </p:cNvSpPr>
          <p:nvPr>
            <p:ph type="sldNum" sz="quarter" idx="12"/>
          </p:nvPr>
        </p:nvSpPr>
        <p:spPr/>
        <p:txBody>
          <a:bodyPr/>
          <a:lstStyle/>
          <a:p>
            <a:fld id="{AB492E1D-532B-4343-855D-235CD69FFFAA}" type="slidenum">
              <a:rPr lang="ja-JP" altLang="en-US" smtClean="0"/>
              <a:pPr/>
              <a:t>107</a:t>
            </a:fld>
            <a:endParaRPr lang="ja-JP" altLang="en-US" dirty="0"/>
          </a:p>
        </p:txBody>
      </p:sp>
      <p:pic>
        <p:nvPicPr>
          <p:cNvPr id="4" name="図 3" descr="ダイアグラム">
            <a:extLst>
              <a:ext uri="{FF2B5EF4-FFF2-40B4-BE49-F238E27FC236}">
                <a16:creationId xmlns:a16="http://schemas.microsoft.com/office/drawing/2014/main" id="{B3C37457-64BD-6085-48A5-E1B6742A78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742950"/>
            <a:ext cx="12192001" cy="6115050"/>
          </a:xfrm>
          <a:prstGeom prst="rect">
            <a:avLst/>
          </a:prstGeom>
        </p:spPr>
      </p:pic>
      <p:sp>
        <p:nvSpPr>
          <p:cNvPr id="5" name="テキスト ボックス 4">
            <a:extLst>
              <a:ext uri="{FF2B5EF4-FFF2-40B4-BE49-F238E27FC236}">
                <a16:creationId xmlns:a16="http://schemas.microsoft.com/office/drawing/2014/main" id="{797268DB-C087-8A63-A9E8-35067036B7ED}"/>
              </a:ext>
            </a:extLst>
          </p:cNvPr>
          <p:cNvSpPr txBox="1"/>
          <p:nvPr/>
        </p:nvSpPr>
        <p:spPr>
          <a:xfrm>
            <a:off x="4846320" y="219456"/>
            <a:ext cx="2715768" cy="523220"/>
          </a:xfrm>
          <a:prstGeom prst="rect">
            <a:avLst/>
          </a:prstGeom>
          <a:noFill/>
        </p:spPr>
        <p:txBody>
          <a:bodyPr wrap="square" rtlCol="0">
            <a:spAutoFit/>
          </a:bodyPr>
          <a:lstStyle/>
          <a:p>
            <a:r>
              <a:rPr lang="en-US" altLang="ja-JP" sz="2800" dirty="0"/>
              <a:t>λ=0.5</a:t>
            </a:r>
            <a:endParaRPr kumimoji="1" lang="ja-JP" altLang="en-US" sz="2800" dirty="0"/>
          </a:p>
        </p:txBody>
      </p:sp>
      <p:pic>
        <p:nvPicPr>
          <p:cNvPr id="6" name="図 5" descr="グラフィカル ユーザー インターフェイス, ダイアグラム, Teams&#10;&#10;自動的に生成された説明">
            <a:extLst>
              <a:ext uri="{FF2B5EF4-FFF2-40B4-BE49-F238E27FC236}">
                <a16:creationId xmlns:a16="http://schemas.microsoft.com/office/drawing/2014/main" id="{BF33A3DA-8FBA-2519-1882-9D8FF480C1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42950"/>
            <a:ext cx="12192000" cy="6115050"/>
          </a:xfrm>
          <a:prstGeom prst="rect">
            <a:avLst/>
          </a:prstGeom>
        </p:spPr>
      </p:pic>
      <p:pic>
        <p:nvPicPr>
          <p:cNvPr id="3" name="図 2">
            <a:extLst>
              <a:ext uri="{FF2B5EF4-FFF2-40B4-BE49-F238E27FC236}">
                <a16:creationId xmlns:a16="http://schemas.microsoft.com/office/drawing/2014/main" id="{1F71F40D-FF0E-E359-0620-84A766CC0B48}"/>
              </a:ext>
            </a:extLst>
          </p:cNvPr>
          <p:cNvPicPr>
            <a:picLocks noChangeAspect="1"/>
          </p:cNvPicPr>
          <p:nvPr/>
        </p:nvPicPr>
        <p:blipFill>
          <a:blip r:embed="rId4"/>
          <a:stretch>
            <a:fillRect/>
          </a:stretch>
        </p:blipFill>
        <p:spPr>
          <a:xfrm>
            <a:off x="8467331" y="4638271"/>
            <a:ext cx="324331" cy="1322947"/>
          </a:xfrm>
          <a:prstGeom prst="rect">
            <a:avLst/>
          </a:prstGeom>
        </p:spPr>
      </p:pic>
    </p:spTree>
    <p:extLst>
      <p:ext uri="{BB962C8B-B14F-4D97-AF65-F5344CB8AC3E}">
        <p14:creationId xmlns:p14="http://schemas.microsoft.com/office/powerpoint/2010/main" val="391224694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A0CDAD38-46BD-EE2F-EE82-AE19CA64A8F8}"/>
              </a:ext>
            </a:extLst>
          </p:cNvPr>
          <p:cNvSpPr>
            <a:spLocks noGrp="1"/>
          </p:cNvSpPr>
          <p:nvPr>
            <p:ph type="sldNum" sz="quarter" idx="12"/>
          </p:nvPr>
        </p:nvSpPr>
        <p:spPr/>
        <p:txBody>
          <a:bodyPr/>
          <a:lstStyle/>
          <a:p>
            <a:fld id="{AB492E1D-532B-4343-855D-235CD69FFFAA}" type="slidenum">
              <a:rPr lang="ja-JP" altLang="en-US" smtClean="0"/>
              <a:pPr/>
              <a:t>108</a:t>
            </a:fld>
            <a:endParaRPr lang="ja-JP" altLang="en-US" dirty="0"/>
          </a:p>
        </p:txBody>
      </p:sp>
      <p:pic>
        <p:nvPicPr>
          <p:cNvPr id="4" name="図 3" descr="ダイアグラム">
            <a:extLst>
              <a:ext uri="{FF2B5EF4-FFF2-40B4-BE49-F238E27FC236}">
                <a16:creationId xmlns:a16="http://schemas.microsoft.com/office/drawing/2014/main" id="{B3C37457-64BD-6085-48A5-E1B6742A78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742950"/>
            <a:ext cx="12192001" cy="6115050"/>
          </a:xfrm>
          <a:prstGeom prst="rect">
            <a:avLst/>
          </a:prstGeom>
        </p:spPr>
      </p:pic>
      <p:sp>
        <p:nvSpPr>
          <p:cNvPr id="5" name="テキスト ボックス 4">
            <a:extLst>
              <a:ext uri="{FF2B5EF4-FFF2-40B4-BE49-F238E27FC236}">
                <a16:creationId xmlns:a16="http://schemas.microsoft.com/office/drawing/2014/main" id="{797268DB-C087-8A63-A9E8-35067036B7ED}"/>
              </a:ext>
            </a:extLst>
          </p:cNvPr>
          <p:cNvSpPr txBox="1"/>
          <p:nvPr/>
        </p:nvSpPr>
        <p:spPr>
          <a:xfrm>
            <a:off x="4846320" y="219456"/>
            <a:ext cx="2715768" cy="523220"/>
          </a:xfrm>
          <a:prstGeom prst="rect">
            <a:avLst/>
          </a:prstGeom>
          <a:noFill/>
        </p:spPr>
        <p:txBody>
          <a:bodyPr wrap="square" rtlCol="0">
            <a:spAutoFit/>
          </a:bodyPr>
          <a:lstStyle/>
          <a:p>
            <a:r>
              <a:rPr lang="en-US" altLang="ja-JP" sz="2800" dirty="0"/>
              <a:t>λ=0.7</a:t>
            </a:r>
            <a:endParaRPr kumimoji="1" lang="ja-JP" altLang="en-US" sz="2800" dirty="0"/>
          </a:p>
        </p:txBody>
      </p:sp>
      <p:pic>
        <p:nvPicPr>
          <p:cNvPr id="6" name="図 5" descr="グラフィカル ユーザー インターフェイス, ダイアグラム, Teams&#10;&#10;自動的に生成された説明">
            <a:extLst>
              <a:ext uri="{FF2B5EF4-FFF2-40B4-BE49-F238E27FC236}">
                <a16:creationId xmlns:a16="http://schemas.microsoft.com/office/drawing/2014/main" id="{BF33A3DA-8FBA-2519-1882-9D8FF480C1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42950"/>
            <a:ext cx="12192000" cy="6115050"/>
          </a:xfrm>
          <a:prstGeom prst="rect">
            <a:avLst/>
          </a:prstGeom>
        </p:spPr>
      </p:pic>
      <p:pic>
        <p:nvPicPr>
          <p:cNvPr id="7" name="図 6" descr="グラフィカル ユーザー インターフェイス, ダイアグラム&#10;&#10;自動的に生成された説明">
            <a:extLst>
              <a:ext uri="{FF2B5EF4-FFF2-40B4-BE49-F238E27FC236}">
                <a16:creationId xmlns:a16="http://schemas.microsoft.com/office/drawing/2014/main" id="{1B0C86CC-F7C3-A893-8249-F8C59367393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742676"/>
            <a:ext cx="12192000" cy="6115050"/>
          </a:xfrm>
          <a:prstGeom prst="rect">
            <a:avLst/>
          </a:prstGeom>
        </p:spPr>
      </p:pic>
      <p:pic>
        <p:nvPicPr>
          <p:cNvPr id="3" name="図 2">
            <a:extLst>
              <a:ext uri="{FF2B5EF4-FFF2-40B4-BE49-F238E27FC236}">
                <a16:creationId xmlns:a16="http://schemas.microsoft.com/office/drawing/2014/main" id="{AAB215EA-600C-8521-386B-85B2B73A2123}"/>
              </a:ext>
            </a:extLst>
          </p:cNvPr>
          <p:cNvPicPr>
            <a:picLocks noChangeAspect="1"/>
          </p:cNvPicPr>
          <p:nvPr/>
        </p:nvPicPr>
        <p:blipFill>
          <a:blip r:embed="rId5"/>
          <a:stretch>
            <a:fillRect/>
          </a:stretch>
        </p:blipFill>
        <p:spPr>
          <a:xfrm>
            <a:off x="8467331" y="4663438"/>
            <a:ext cx="349498" cy="1322947"/>
          </a:xfrm>
          <a:prstGeom prst="rect">
            <a:avLst/>
          </a:prstGeom>
        </p:spPr>
      </p:pic>
    </p:spTree>
    <p:extLst>
      <p:ext uri="{BB962C8B-B14F-4D97-AF65-F5344CB8AC3E}">
        <p14:creationId xmlns:p14="http://schemas.microsoft.com/office/powerpoint/2010/main" val="6634551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206296CD-63F6-2214-89DB-02B2B120E59B}"/>
              </a:ext>
            </a:extLst>
          </p:cNvPr>
          <p:cNvSpPr>
            <a:spLocks noGrp="1"/>
          </p:cNvSpPr>
          <p:nvPr>
            <p:ph type="sldNum" sz="quarter" idx="12"/>
          </p:nvPr>
        </p:nvSpPr>
        <p:spPr/>
        <p:txBody>
          <a:bodyPr/>
          <a:lstStyle/>
          <a:p>
            <a:fld id="{AB492E1D-532B-4343-855D-235CD69FFFAA}" type="slidenum">
              <a:rPr lang="ja-JP" altLang="en-US" smtClean="0"/>
              <a:pPr/>
              <a:t>109</a:t>
            </a:fld>
            <a:endParaRPr lang="ja-JP" altLang="en-US" dirty="0"/>
          </a:p>
        </p:txBody>
      </p:sp>
      <p:sp>
        <p:nvSpPr>
          <p:cNvPr id="3" name="テキスト ボックス 2">
            <a:extLst>
              <a:ext uri="{FF2B5EF4-FFF2-40B4-BE49-F238E27FC236}">
                <a16:creationId xmlns:a16="http://schemas.microsoft.com/office/drawing/2014/main" id="{3EF95DB3-A729-195A-1F79-7C57B005B239}"/>
              </a:ext>
            </a:extLst>
          </p:cNvPr>
          <p:cNvSpPr txBox="1"/>
          <p:nvPr/>
        </p:nvSpPr>
        <p:spPr>
          <a:xfrm>
            <a:off x="713232" y="312966"/>
            <a:ext cx="4507992" cy="400110"/>
          </a:xfrm>
          <a:prstGeom prst="rect">
            <a:avLst/>
          </a:prstGeom>
          <a:noFill/>
        </p:spPr>
        <p:txBody>
          <a:bodyPr wrap="square" rtlCol="0">
            <a:spAutoFit/>
          </a:bodyPr>
          <a:lstStyle/>
          <a:p>
            <a:r>
              <a:rPr kumimoji="1" lang="ja-JP" altLang="en-US" sz="2000" b="1" dirty="0"/>
              <a:t>パイプの向きを推定</a:t>
            </a:r>
          </a:p>
        </p:txBody>
      </p:sp>
      <p:sp>
        <p:nvSpPr>
          <p:cNvPr id="4" name="テキスト ボックス 3">
            <a:extLst>
              <a:ext uri="{FF2B5EF4-FFF2-40B4-BE49-F238E27FC236}">
                <a16:creationId xmlns:a16="http://schemas.microsoft.com/office/drawing/2014/main" id="{7A5FB8E3-AA2D-B620-8E99-617D5A7BCF7D}"/>
              </a:ext>
            </a:extLst>
          </p:cNvPr>
          <p:cNvSpPr txBox="1"/>
          <p:nvPr/>
        </p:nvSpPr>
        <p:spPr>
          <a:xfrm>
            <a:off x="713232" y="925581"/>
            <a:ext cx="5382768" cy="369332"/>
          </a:xfrm>
          <a:prstGeom prst="rect">
            <a:avLst/>
          </a:prstGeom>
          <a:noFill/>
        </p:spPr>
        <p:txBody>
          <a:bodyPr wrap="square" rtlCol="0">
            <a:spAutoFit/>
          </a:bodyPr>
          <a:lstStyle/>
          <a:p>
            <a:r>
              <a:rPr lang="ja-JP" altLang="en-US" dirty="0"/>
              <a:t>・ポアンカレ球から推定できないか</a:t>
            </a:r>
            <a:endParaRPr lang="en-US" altLang="ja-JP" dirty="0"/>
          </a:p>
        </p:txBody>
      </p:sp>
      <p:pic>
        <p:nvPicPr>
          <p:cNvPr id="6" name="図 5" descr="グラフ&#10;&#10;自動的に生成された説明">
            <a:extLst>
              <a:ext uri="{FF2B5EF4-FFF2-40B4-BE49-F238E27FC236}">
                <a16:creationId xmlns:a16="http://schemas.microsoft.com/office/drawing/2014/main" id="{82A088BF-D80D-A01E-06D6-8A1B636CE1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670317"/>
            <a:ext cx="3429000" cy="2571750"/>
          </a:xfrm>
          <a:prstGeom prst="rect">
            <a:avLst/>
          </a:prstGeom>
        </p:spPr>
      </p:pic>
      <p:pic>
        <p:nvPicPr>
          <p:cNvPr id="8" name="図 7" descr="グラフ&#10;&#10;自動的に生成された説明">
            <a:extLst>
              <a:ext uri="{FF2B5EF4-FFF2-40B4-BE49-F238E27FC236}">
                <a16:creationId xmlns:a16="http://schemas.microsoft.com/office/drawing/2014/main" id="{04F72B7B-6375-2B1B-46E5-96138DD2BF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29001" y="1670317"/>
            <a:ext cx="3429000" cy="2571750"/>
          </a:xfrm>
          <a:prstGeom prst="rect">
            <a:avLst/>
          </a:prstGeom>
        </p:spPr>
      </p:pic>
      <p:pic>
        <p:nvPicPr>
          <p:cNvPr id="10" name="図 9" descr="グラフ&#10;&#10;自動的に生成された説明">
            <a:extLst>
              <a:ext uri="{FF2B5EF4-FFF2-40B4-BE49-F238E27FC236}">
                <a16:creationId xmlns:a16="http://schemas.microsoft.com/office/drawing/2014/main" id="{44E32054-A0E4-1A3A-9EEE-CC3348B351B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96100" y="1670317"/>
            <a:ext cx="3429000" cy="2571750"/>
          </a:xfrm>
          <a:prstGeom prst="rect">
            <a:avLst/>
          </a:prstGeom>
        </p:spPr>
      </p:pic>
      <p:pic>
        <p:nvPicPr>
          <p:cNvPr id="12" name="図 11" descr="グラフ&#10;&#10;自動的に生成された説明">
            <a:extLst>
              <a:ext uri="{FF2B5EF4-FFF2-40B4-BE49-F238E27FC236}">
                <a16:creationId xmlns:a16="http://schemas.microsoft.com/office/drawing/2014/main" id="{B96F67D3-8264-D3D7-7B24-36361FCF9F6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4286249"/>
            <a:ext cx="3429001" cy="2571751"/>
          </a:xfrm>
          <a:prstGeom prst="rect">
            <a:avLst/>
          </a:prstGeom>
        </p:spPr>
      </p:pic>
      <p:pic>
        <p:nvPicPr>
          <p:cNvPr id="14" name="図 13" descr="グラフ&#10;&#10;自動的に生成された説明">
            <a:extLst>
              <a:ext uri="{FF2B5EF4-FFF2-40B4-BE49-F238E27FC236}">
                <a16:creationId xmlns:a16="http://schemas.microsoft.com/office/drawing/2014/main" id="{441548DB-8411-B665-26B6-729327F7EA3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29001" y="4286250"/>
            <a:ext cx="3429000" cy="2571750"/>
          </a:xfrm>
          <a:prstGeom prst="rect">
            <a:avLst/>
          </a:prstGeom>
        </p:spPr>
      </p:pic>
      <p:pic>
        <p:nvPicPr>
          <p:cNvPr id="16" name="図 15" descr="グラフ&#10;&#10;自動的に生成された説明">
            <a:extLst>
              <a:ext uri="{FF2B5EF4-FFF2-40B4-BE49-F238E27FC236}">
                <a16:creationId xmlns:a16="http://schemas.microsoft.com/office/drawing/2014/main" id="{46066888-007D-D933-6FBF-F787731AE0D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58001" y="4286249"/>
            <a:ext cx="3429000" cy="2571750"/>
          </a:xfrm>
          <a:prstGeom prst="rect">
            <a:avLst/>
          </a:prstGeom>
        </p:spPr>
      </p:pic>
      <p:sp>
        <p:nvSpPr>
          <p:cNvPr id="17" name="テキスト ボックス 16">
            <a:extLst>
              <a:ext uri="{FF2B5EF4-FFF2-40B4-BE49-F238E27FC236}">
                <a16:creationId xmlns:a16="http://schemas.microsoft.com/office/drawing/2014/main" id="{3E3074B8-5AEF-308A-A537-AA632E6F4EB6}"/>
              </a:ext>
            </a:extLst>
          </p:cNvPr>
          <p:cNvSpPr txBox="1"/>
          <p:nvPr/>
        </p:nvSpPr>
        <p:spPr>
          <a:xfrm>
            <a:off x="5981700" y="580324"/>
            <a:ext cx="5257800" cy="646331"/>
          </a:xfrm>
          <a:prstGeom prst="rect">
            <a:avLst/>
          </a:prstGeom>
          <a:noFill/>
        </p:spPr>
        <p:txBody>
          <a:bodyPr wrap="square" rtlCol="0">
            <a:spAutoFit/>
          </a:bodyPr>
          <a:lstStyle/>
          <a:p>
            <a:r>
              <a:rPr kumimoji="1" lang="ja-JP" altLang="en-US" dirty="0"/>
              <a:t>・パイプを垂直にするとポアンカレ球上でも</a:t>
            </a:r>
            <a:endParaRPr kumimoji="1" lang="en-US" altLang="ja-JP" dirty="0"/>
          </a:p>
          <a:p>
            <a:r>
              <a:rPr lang="ja-JP" altLang="en-US" dirty="0"/>
              <a:t>　垂直偏波</a:t>
            </a:r>
            <a:r>
              <a:rPr lang="en-US" altLang="ja-JP" dirty="0"/>
              <a:t>(-1,0,0)</a:t>
            </a:r>
            <a:r>
              <a:rPr lang="ja-JP" altLang="en-US" dirty="0"/>
              <a:t>に表示される傾向にある</a:t>
            </a:r>
            <a:endParaRPr kumimoji="1" lang="ja-JP" altLang="en-US" dirty="0"/>
          </a:p>
        </p:txBody>
      </p:sp>
    </p:spTree>
    <p:extLst>
      <p:ext uri="{BB962C8B-B14F-4D97-AF65-F5344CB8AC3E}">
        <p14:creationId xmlns:p14="http://schemas.microsoft.com/office/powerpoint/2010/main" val="29100792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080757C-2BED-2C68-8892-4CE0081BF978}"/>
              </a:ext>
            </a:extLst>
          </p:cNvPr>
          <p:cNvSpPr>
            <a:spLocks noGrp="1"/>
          </p:cNvSpPr>
          <p:nvPr>
            <p:ph type="title"/>
          </p:nvPr>
        </p:nvSpPr>
        <p:spPr>
          <a:xfrm>
            <a:off x="838200" y="365125"/>
            <a:ext cx="8763000" cy="597401"/>
          </a:xfrm>
        </p:spPr>
        <p:txBody>
          <a:bodyPr>
            <a:normAutofit/>
          </a:bodyPr>
          <a:lstStyle/>
          <a:p>
            <a:r>
              <a:rPr kumimoji="1" lang="ja-JP" altLang="en-US" sz="2800" dirty="0"/>
              <a:t>深さ</a:t>
            </a:r>
            <a:r>
              <a:rPr kumimoji="1" lang="en-US" altLang="ja-JP" sz="2800" dirty="0"/>
              <a:t>z</a:t>
            </a:r>
            <a:r>
              <a:rPr kumimoji="1" lang="ja-JP" altLang="en-US" sz="2800" dirty="0"/>
              <a:t>軸について</a:t>
            </a:r>
          </a:p>
        </p:txBody>
      </p:sp>
      <p:sp>
        <p:nvSpPr>
          <p:cNvPr id="3" name="スライド番号プレースホルダー 2">
            <a:extLst>
              <a:ext uri="{FF2B5EF4-FFF2-40B4-BE49-F238E27FC236}">
                <a16:creationId xmlns:a16="http://schemas.microsoft.com/office/drawing/2014/main" id="{6EF69B3E-9DBF-5A73-4600-AD8DA4FEC936}"/>
              </a:ext>
            </a:extLst>
          </p:cNvPr>
          <p:cNvSpPr>
            <a:spLocks noGrp="1"/>
          </p:cNvSpPr>
          <p:nvPr>
            <p:ph type="sldNum" sz="quarter" idx="12"/>
          </p:nvPr>
        </p:nvSpPr>
        <p:spPr/>
        <p:txBody>
          <a:bodyPr/>
          <a:lstStyle/>
          <a:p>
            <a:fld id="{AB492E1D-532B-4343-855D-235CD69FFFAA}" type="slidenum">
              <a:rPr kumimoji="1" lang="ja-JP" altLang="en-US" smtClean="0"/>
              <a:t>11</a:t>
            </a:fld>
            <a:endParaRPr kumimoji="1" lang="ja-JP" altLang="en-US"/>
          </a:p>
        </p:txBody>
      </p:sp>
      <p:pic>
        <p:nvPicPr>
          <p:cNvPr id="4" name="図 3">
            <a:extLst>
              <a:ext uri="{FF2B5EF4-FFF2-40B4-BE49-F238E27FC236}">
                <a16:creationId xmlns:a16="http://schemas.microsoft.com/office/drawing/2014/main" id="{82039E7E-F2A1-4967-4476-5ADC90B3FB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0921" y="1155701"/>
            <a:ext cx="3572374" cy="2381583"/>
          </a:xfrm>
          <a:prstGeom prst="rect">
            <a:avLst/>
          </a:prstGeom>
        </p:spPr>
      </p:pic>
      <p:pic>
        <p:nvPicPr>
          <p:cNvPr id="6" name="図 5">
            <a:extLst>
              <a:ext uri="{FF2B5EF4-FFF2-40B4-BE49-F238E27FC236}">
                <a16:creationId xmlns:a16="http://schemas.microsoft.com/office/drawing/2014/main" id="{FC347D23-7561-8F9B-3FF7-C816DFC8DC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03295" y="1155701"/>
            <a:ext cx="3572374" cy="2381583"/>
          </a:xfrm>
          <a:prstGeom prst="rect">
            <a:avLst/>
          </a:prstGeom>
        </p:spPr>
      </p:pic>
      <p:pic>
        <p:nvPicPr>
          <p:cNvPr id="8" name="図 7">
            <a:extLst>
              <a:ext uri="{FF2B5EF4-FFF2-40B4-BE49-F238E27FC236}">
                <a16:creationId xmlns:a16="http://schemas.microsoft.com/office/drawing/2014/main" id="{827D01A7-D5AB-35DA-B09E-01F1E69B184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97206" y="1155701"/>
            <a:ext cx="3572374" cy="2381583"/>
          </a:xfrm>
          <a:prstGeom prst="rect">
            <a:avLst/>
          </a:prstGeom>
        </p:spPr>
      </p:pic>
      <p:pic>
        <p:nvPicPr>
          <p:cNvPr id="10" name="図 9">
            <a:extLst>
              <a:ext uri="{FF2B5EF4-FFF2-40B4-BE49-F238E27FC236}">
                <a16:creationId xmlns:a16="http://schemas.microsoft.com/office/drawing/2014/main" id="{9526A6CC-8B16-C085-BA63-66C0C8485D8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0002" y="3658270"/>
            <a:ext cx="3733293" cy="2488862"/>
          </a:xfrm>
          <a:prstGeom prst="rect">
            <a:avLst/>
          </a:prstGeom>
        </p:spPr>
      </p:pic>
      <p:pic>
        <p:nvPicPr>
          <p:cNvPr id="12" name="図 11">
            <a:extLst>
              <a:ext uri="{FF2B5EF4-FFF2-40B4-BE49-F238E27FC236}">
                <a16:creationId xmlns:a16="http://schemas.microsoft.com/office/drawing/2014/main" id="{7131D6DC-849A-5941-0643-6F2E16C7276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90257" y="3707563"/>
            <a:ext cx="3585412" cy="2390275"/>
          </a:xfrm>
          <a:prstGeom prst="rect">
            <a:avLst/>
          </a:prstGeom>
        </p:spPr>
      </p:pic>
      <p:pic>
        <p:nvPicPr>
          <p:cNvPr id="14" name="図 13">
            <a:extLst>
              <a:ext uri="{FF2B5EF4-FFF2-40B4-BE49-F238E27FC236}">
                <a16:creationId xmlns:a16="http://schemas.microsoft.com/office/drawing/2014/main" id="{D2469ED7-E29E-6BCA-BB87-D4CC95C0FDC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136461" y="3600285"/>
            <a:ext cx="2443654" cy="2439568"/>
          </a:xfrm>
          <a:prstGeom prst="rect">
            <a:avLst/>
          </a:prstGeom>
        </p:spPr>
      </p:pic>
    </p:spTree>
    <p:extLst>
      <p:ext uri="{BB962C8B-B14F-4D97-AF65-F5344CB8AC3E}">
        <p14:creationId xmlns:p14="http://schemas.microsoft.com/office/powerpoint/2010/main" val="11704018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E0F59BB1-25EA-9BDB-5385-DC873A5903E3}"/>
              </a:ext>
            </a:extLst>
          </p:cNvPr>
          <p:cNvSpPr>
            <a:spLocks noGrp="1"/>
          </p:cNvSpPr>
          <p:nvPr>
            <p:ph type="sldNum" sz="quarter" idx="12"/>
          </p:nvPr>
        </p:nvSpPr>
        <p:spPr/>
        <p:txBody>
          <a:bodyPr/>
          <a:lstStyle/>
          <a:p>
            <a:fld id="{AB492E1D-532B-4343-855D-235CD69FFFAA}" type="slidenum">
              <a:rPr lang="ja-JP" altLang="en-US" smtClean="0"/>
              <a:pPr/>
              <a:t>110</a:t>
            </a:fld>
            <a:endParaRPr lang="ja-JP" altLang="en-US" dirty="0"/>
          </a:p>
        </p:txBody>
      </p:sp>
      <p:sp>
        <p:nvSpPr>
          <p:cNvPr id="3" name="テキスト ボックス 2">
            <a:extLst>
              <a:ext uri="{FF2B5EF4-FFF2-40B4-BE49-F238E27FC236}">
                <a16:creationId xmlns:a16="http://schemas.microsoft.com/office/drawing/2014/main" id="{FDA8DDB2-0380-F635-9301-4E906C024BBF}"/>
              </a:ext>
            </a:extLst>
          </p:cNvPr>
          <p:cNvSpPr txBox="1"/>
          <p:nvPr/>
        </p:nvSpPr>
        <p:spPr>
          <a:xfrm>
            <a:off x="393192" y="343265"/>
            <a:ext cx="9418320" cy="4832092"/>
          </a:xfrm>
          <a:prstGeom prst="rect">
            <a:avLst/>
          </a:prstGeom>
          <a:noFill/>
        </p:spPr>
        <p:txBody>
          <a:bodyPr wrap="square" rtlCol="0">
            <a:spAutoFit/>
          </a:bodyPr>
          <a:lstStyle/>
          <a:p>
            <a:r>
              <a:rPr lang="ja-JP" altLang="en-US" sz="2800" dirty="0"/>
              <a:t>ポアンカレ球上でどの点に近いかでパイプの向きが推定できるのではないか</a:t>
            </a:r>
            <a:endParaRPr lang="en-US" altLang="ja-JP" sz="2800" dirty="0"/>
          </a:p>
          <a:p>
            <a:r>
              <a:rPr kumimoji="1" lang="ja-JP" altLang="en-US" sz="2800" dirty="0"/>
              <a:t>（例</a:t>
            </a:r>
            <a:r>
              <a:rPr kumimoji="1" lang="en-US" altLang="ja-JP" sz="2800" dirty="0"/>
              <a:t>)</a:t>
            </a:r>
          </a:p>
          <a:p>
            <a:r>
              <a:rPr lang="ja-JP" altLang="en-US" sz="2800" dirty="0"/>
              <a:t>・</a:t>
            </a:r>
            <a:r>
              <a:rPr lang="en-US" altLang="ja-JP" sz="2800" dirty="0"/>
              <a:t>(1,0,0)</a:t>
            </a:r>
            <a:r>
              <a:rPr lang="ja-JP" altLang="en-US" sz="2800" dirty="0"/>
              <a:t>の点に近い：パイプが平行</a:t>
            </a:r>
            <a:endParaRPr lang="en-US" altLang="ja-JP" sz="2800" dirty="0"/>
          </a:p>
          <a:p>
            <a:r>
              <a:rPr kumimoji="1" lang="ja-JP" altLang="en-US" sz="2800" dirty="0"/>
              <a:t>・</a:t>
            </a:r>
            <a:r>
              <a:rPr kumimoji="1" lang="en-US" altLang="ja-JP" sz="2800" dirty="0"/>
              <a:t>(-1,0,0)</a:t>
            </a:r>
            <a:r>
              <a:rPr kumimoji="1" lang="ja-JP" altLang="en-US" sz="2800" dirty="0"/>
              <a:t>の点に近い：パイプが垂直</a:t>
            </a:r>
            <a:endParaRPr lang="en-US" altLang="ja-JP" sz="2800" dirty="0"/>
          </a:p>
          <a:p>
            <a:endParaRPr kumimoji="1" lang="en-US" altLang="ja-JP" sz="2800" dirty="0"/>
          </a:p>
          <a:p>
            <a:r>
              <a:rPr lang="ja-JP" altLang="en-US" sz="2800" dirty="0"/>
              <a:t>→</a:t>
            </a:r>
            <a:r>
              <a:rPr lang="en-US" altLang="ja-JP" sz="2800" dirty="0"/>
              <a:t>(</a:t>
            </a:r>
            <a:r>
              <a:rPr lang="en-US" altLang="ja-JP" sz="2800" dirty="0" err="1"/>
              <a:t>x,y</a:t>
            </a:r>
            <a:r>
              <a:rPr lang="en-US" altLang="ja-JP" sz="2800" dirty="0"/>
              <a:t>)×201(</a:t>
            </a:r>
            <a:r>
              <a:rPr lang="ja-JP" altLang="en-US" sz="2800" dirty="0"/>
              <a:t>周波数軸</a:t>
            </a:r>
            <a:r>
              <a:rPr lang="en-US" altLang="ja-JP" sz="2800" dirty="0"/>
              <a:t>)</a:t>
            </a:r>
            <a:r>
              <a:rPr lang="ja-JP" altLang="en-US" sz="2800" dirty="0"/>
              <a:t>の点についてポアンカレ球座標</a:t>
            </a:r>
            <a:r>
              <a:rPr lang="en-US" altLang="ja-JP" sz="2800" dirty="0"/>
              <a:t>(</a:t>
            </a:r>
            <a:r>
              <a:rPr lang="en-US" altLang="ja-JP" sz="2800" dirty="0" err="1"/>
              <a:t>x,y,z</a:t>
            </a:r>
            <a:r>
              <a:rPr lang="en-US" altLang="ja-JP" sz="2800" dirty="0"/>
              <a:t>)</a:t>
            </a:r>
            <a:r>
              <a:rPr lang="ja-JP" altLang="en-US" sz="2800" dirty="0"/>
              <a:t>を計算して</a:t>
            </a:r>
            <a:endParaRPr lang="en-US" altLang="ja-JP" sz="2800" dirty="0"/>
          </a:p>
          <a:p>
            <a:endParaRPr lang="en-US" altLang="ja-JP" sz="2800" dirty="0"/>
          </a:p>
          <a:p>
            <a:r>
              <a:rPr kumimoji="1" lang="en-US" altLang="ja-JP" sz="2800" dirty="0"/>
              <a:t>(1,0,0),(-1,0,0),(0,1,0),(0,-1,0)</a:t>
            </a:r>
            <a:r>
              <a:rPr kumimoji="1" lang="ja-JP" altLang="en-US" sz="2800" dirty="0"/>
              <a:t>の点のどれと最も近いか計算した</a:t>
            </a:r>
            <a:endParaRPr kumimoji="1" lang="en-US" altLang="ja-JP" sz="2800" dirty="0"/>
          </a:p>
        </p:txBody>
      </p:sp>
    </p:spTree>
    <p:extLst>
      <p:ext uri="{BB962C8B-B14F-4D97-AF65-F5344CB8AC3E}">
        <p14:creationId xmlns:p14="http://schemas.microsoft.com/office/powerpoint/2010/main" val="258123677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1D869781-C051-BAD7-A88F-627647C9680C}"/>
              </a:ext>
            </a:extLst>
          </p:cNvPr>
          <p:cNvSpPr>
            <a:spLocks noGrp="1"/>
          </p:cNvSpPr>
          <p:nvPr>
            <p:ph type="sldNum" sz="quarter" idx="12"/>
          </p:nvPr>
        </p:nvSpPr>
        <p:spPr/>
        <p:txBody>
          <a:bodyPr/>
          <a:lstStyle/>
          <a:p>
            <a:fld id="{AB492E1D-532B-4343-855D-235CD69FFFAA}" type="slidenum">
              <a:rPr lang="ja-JP" altLang="en-US" smtClean="0"/>
              <a:pPr/>
              <a:t>111</a:t>
            </a:fld>
            <a:endParaRPr lang="ja-JP" altLang="en-US" dirty="0"/>
          </a:p>
        </p:txBody>
      </p:sp>
      <p:pic>
        <p:nvPicPr>
          <p:cNvPr id="4" name="図 3" descr="グループ が含まれている画像&#10;&#10;自動的に生成された説明">
            <a:extLst>
              <a:ext uri="{FF2B5EF4-FFF2-40B4-BE49-F238E27FC236}">
                <a16:creationId xmlns:a16="http://schemas.microsoft.com/office/drawing/2014/main" id="{50C9D043-7D71-5FA3-3FE7-A437B2C1D845}"/>
              </a:ext>
            </a:extLst>
          </p:cNvPr>
          <p:cNvPicPr>
            <a:picLocks noChangeAspect="1"/>
          </p:cNvPicPr>
          <p:nvPr/>
        </p:nvPicPr>
        <p:blipFill rotWithShape="1">
          <a:blip r:embed="rId2">
            <a:extLst>
              <a:ext uri="{28A0092B-C50C-407E-A947-70E740481C1C}">
                <a14:useLocalDpi xmlns:a14="http://schemas.microsoft.com/office/drawing/2010/main" val="0"/>
              </a:ext>
            </a:extLst>
          </a:blip>
          <a:srcRect l="1349" t="12176" r="45957" b="45718"/>
          <a:stretch/>
        </p:blipFill>
        <p:spPr>
          <a:xfrm>
            <a:off x="37648" y="4663440"/>
            <a:ext cx="6868122" cy="1984247"/>
          </a:xfrm>
          <a:prstGeom prst="rect">
            <a:avLst/>
          </a:prstGeom>
        </p:spPr>
      </p:pic>
      <p:pic>
        <p:nvPicPr>
          <p:cNvPr id="6" name="図 5" descr="テーブル&#10;&#10;自動的に生成された説明">
            <a:extLst>
              <a:ext uri="{FF2B5EF4-FFF2-40B4-BE49-F238E27FC236}">
                <a16:creationId xmlns:a16="http://schemas.microsoft.com/office/drawing/2014/main" id="{272BE719-D4FD-003E-4753-D1B6FBB63EA7}"/>
              </a:ext>
            </a:extLst>
          </p:cNvPr>
          <p:cNvPicPr>
            <a:picLocks noChangeAspect="1"/>
          </p:cNvPicPr>
          <p:nvPr/>
        </p:nvPicPr>
        <p:blipFill rotWithShape="1">
          <a:blip r:embed="rId3">
            <a:extLst>
              <a:ext uri="{28A0092B-C50C-407E-A947-70E740481C1C}">
                <a14:useLocalDpi xmlns:a14="http://schemas.microsoft.com/office/drawing/2010/main" val="0"/>
              </a:ext>
            </a:extLst>
          </a:blip>
          <a:srcRect t="16942" r="29362" b="36060"/>
          <a:stretch/>
        </p:blipFill>
        <p:spPr>
          <a:xfrm>
            <a:off x="37648" y="1411988"/>
            <a:ext cx="6868122" cy="1984247"/>
          </a:xfrm>
          <a:prstGeom prst="rect">
            <a:avLst/>
          </a:prstGeom>
        </p:spPr>
      </p:pic>
      <p:sp>
        <p:nvSpPr>
          <p:cNvPr id="7" name="テキスト ボックス 6">
            <a:extLst>
              <a:ext uri="{FF2B5EF4-FFF2-40B4-BE49-F238E27FC236}">
                <a16:creationId xmlns:a16="http://schemas.microsoft.com/office/drawing/2014/main" id="{596135F7-DAD1-1A61-3C24-AD8A4D85F3F2}"/>
              </a:ext>
            </a:extLst>
          </p:cNvPr>
          <p:cNvSpPr txBox="1"/>
          <p:nvPr/>
        </p:nvSpPr>
        <p:spPr>
          <a:xfrm>
            <a:off x="5593080" y="1905763"/>
            <a:ext cx="1312690" cy="369332"/>
          </a:xfrm>
          <a:prstGeom prst="rect">
            <a:avLst/>
          </a:prstGeom>
          <a:noFill/>
        </p:spPr>
        <p:txBody>
          <a:bodyPr wrap="square" rtlCol="0">
            <a:spAutoFit/>
          </a:bodyPr>
          <a:lstStyle/>
          <a:p>
            <a:pPr algn="ctr"/>
            <a:r>
              <a:rPr kumimoji="1" lang="ja-JP" altLang="en-US" dirty="0"/>
              <a:t>水平</a:t>
            </a:r>
          </a:p>
        </p:txBody>
      </p:sp>
      <p:sp>
        <p:nvSpPr>
          <p:cNvPr id="8" name="テキスト ボックス 7">
            <a:extLst>
              <a:ext uri="{FF2B5EF4-FFF2-40B4-BE49-F238E27FC236}">
                <a16:creationId xmlns:a16="http://schemas.microsoft.com/office/drawing/2014/main" id="{42234C18-61CD-A3C5-FD58-057FF5D136CC}"/>
              </a:ext>
            </a:extLst>
          </p:cNvPr>
          <p:cNvSpPr txBox="1"/>
          <p:nvPr/>
        </p:nvSpPr>
        <p:spPr>
          <a:xfrm>
            <a:off x="5593080" y="2275095"/>
            <a:ext cx="1312690" cy="369332"/>
          </a:xfrm>
          <a:prstGeom prst="rect">
            <a:avLst/>
          </a:prstGeom>
          <a:noFill/>
        </p:spPr>
        <p:txBody>
          <a:bodyPr wrap="square" rtlCol="0">
            <a:spAutoFit/>
          </a:bodyPr>
          <a:lstStyle/>
          <a:p>
            <a:pPr algn="ctr"/>
            <a:r>
              <a:rPr lang="ja-JP" altLang="en-US" dirty="0"/>
              <a:t>垂直</a:t>
            </a:r>
            <a:endParaRPr kumimoji="1" lang="ja-JP" altLang="en-US" dirty="0"/>
          </a:p>
        </p:txBody>
      </p:sp>
      <p:sp>
        <p:nvSpPr>
          <p:cNvPr id="9" name="テキスト ボックス 8">
            <a:extLst>
              <a:ext uri="{FF2B5EF4-FFF2-40B4-BE49-F238E27FC236}">
                <a16:creationId xmlns:a16="http://schemas.microsoft.com/office/drawing/2014/main" id="{55076BBA-E519-71A9-614B-E82CB9FE6032}"/>
              </a:ext>
            </a:extLst>
          </p:cNvPr>
          <p:cNvSpPr txBox="1"/>
          <p:nvPr/>
        </p:nvSpPr>
        <p:spPr>
          <a:xfrm>
            <a:off x="5593080" y="2633497"/>
            <a:ext cx="1312690" cy="369332"/>
          </a:xfrm>
          <a:prstGeom prst="rect">
            <a:avLst/>
          </a:prstGeom>
          <a:noFill/>
        </p:spPr>
        <p:txBody>
          <a:bodyPr wrap="square" rtlCol="0">
            <a:spAutoFit/>
          </a:bodyPr>
          <a:lstStyle/>
          <a:p>
            <a:pPr algn="ctr"/>
            <a:r>
              <a:rPr kumimoji="1" lang="en-US" altLang="ja-JP" dirty="0"/>
              <a:t>+45</a:t>
            </a:r>
            <a:r>
              <a:rPr kumimoji="1" lang="ja-JP" altLang="en-US" dirty="0"/>
              <a:t>度</a:t>
            </a:r>
          </a:p>
        </p:txBody>
      </p:sp>
      <p:sp>
        <p:nvSpPr>
          <p:cNvPr id="10" name="テキスト ボックス 9">
            <a:extLst>
              <a:ext uri="{FF2B5EF4-FFF2-40B4-BE49-F238E27FC236}">
                <a16:creationId xmlns:a16="http://schemas.microsoft.com/office/drawing/2014/main" id="{0635A6B0-77C8-52DA-2789-A965E1E15D35}"/>
              </a:ext>
            </a:extLst>
          </p:cNvPr>
          <p:cNvSpPr txBox="1"/>
          <p:nvPr/>
        </p:nvSpPr>
        <p:spPr>
          <a:xfrm>
            <a:off x="5593080" y="2991899"/>
            <a:ext cx="1312690" cy="369332"/>
          </a:xfrm>
          <a:prstGeom prst="rect">
            <a:avLst/>
          </a:prstGeom>
          <a:noFill/>
        </p:spPr>
        <p:txBody>
          <a:bodyPr wrap="square" rtlCol="0">
            <a:spAutoFit/>
          </a:bodyPr>
          <a:lstStyle/>
          <a:p>
            <a:pPr algn="ctr"/>
            <a:r>
              <a:rPr kumimoji="1" lang="ja-JP" altLang="en-US" dirty="0"/>
              <a:t>－</a:t>
            </a:r>
            <a:r>
              <a:rPr kumimoji="1" lang="en-US" altLang="ja-JP" dirty="0"/>
              <a:t>45</a:t>
            </a:r>
            <a:r>
              <a:rPr kumimoji="1" lang="ja-JP" altLang="en-US" dirty="0"/>
              <a:t>度</a:t>
            </a:r>
          </a:p>
        </p:txBody>
      </p:sp>
      <p:sp>
        <p:nvSpPr>
          <p:cNvPr id="11" name="テキスト ボックス 10">
            <a:extLst>
              <a:ext uri="{FF2B5EF4-FFF2-40B4-BE49-F238E27FC236}">
                <a16:creationId xmlns:a16="http://schemas.microsoft.com/office/drawing/2014/main" id="{AB69DB17-738B-8177-3161-7E29FE020CCE}"/>
              </a:ext>
            </a:extLst>
          </p:cNvPr>
          <p:cNvSpPr txBox="1"/>
          <p:nvPr/>
        </p:nvSpPr>
        <p:spPr>
          <a:xfrm>
            <a:off x="5593080" y="5213604"/>
            <a:ext cx="1312690" cy="369332"/>
          </a:xfrm>
          <a:prstGeom prst="rect">
            <a:avLst/>
          </a:prstGeom>
          <a:noFill/>
        </p:spPr>
        <p:txBody>
          <a:bodyPr wrap="square" rtlCol="0">
            <a:spAutoFit/>
          </a:bodyPr>
          <a:lstStyle/>
          <a:p>
            <a:pPr algn="ctr"/>
            <a:r>
              <a:rPr kumimoji="1" lang="ja-JP" altLang="en-US" dirty="0"/>
              <a:t>水平</a:t>
            </a:r>
          </a:p>
        </p:txBody>
      </p:sp>
      <p:sp>
        <p:nvSpPr>
          <p:cNvPr id="12" name="テキスト ボックス 11">
            <a:extLst>
              <a:ext uri="{FF2B5EF4-FFF2-40B4-BE49-F238E27FC236}">
                <a16:creationId xmlns:a16="http://schemas.microsoft.com/office/drawing/2014/main" id="{28BCD67C-CB88-0DDE-DD02-10691ACD6018}"/>
              </a:ext>
            </a:extLst>
          </p:cNvPr>
          <p:cNvSpPr txBox="1"/>
          <p:nvPr/>
        </p:nvSpPr>
        <p:spPr>
          <a:xfrm>
            <a:off x="5593080" y="5568957"/>
            <a:ext cx="1312690" cy="369332"/>
          </a:xfrm>
          <a:prstGeom prst="rect">
            <a:avLst/>
          </a:prstGeom>
          <a:noFill/>
        </p:spPr>
        <p:txBody>
          <a:bodyPr wrap="square" rtlCol="0">
            <a:spAutoFit/>
          </a:bodyPr>
          <a:lstStyle/>
          <a:p>
            <a:pPr algn="ctr"/>
            <a:r>
              <a:rPr lang="ja-JP" altLang="en-US" dirty="0"/>
              <a:t>垂直</a:t>
            </a:r>
            <a:endParaRPr kumimoji="1" lang="ja-JP" altLang="en-US" dirty="0"/>
          </a:p>
        </p:txBody>
      </p:sp>
      <p:sp>
        <p:nvSpPr>
          <p:cNvPr id="13" name="テキスト ボックス 12">
            <a:extLst>
              <a:ext uri="{FF2B5EF4-FFF2-40B4-BE49-F238E27FC236}">
                <a16:creationId xmlns:a16="http://schemas.microsoft.com/office/drawing/2014/main" id="{4B251FE1-12EC-6CE4-3255-3FC340F718C8}"/>
              </a:ext>
            </a:extLst>
          </p:cNvPr>
          <p:cNvSpPr txBox="1"/>
          <p:nvPr/>
        </p:nvSpPr>
        <p:spPr>
          <a:xfrm>
            <a:off x="5593080" y="5914165"/>
            <a:ext cx="1312690" cy="369332"/>
          </a:xfrm>
          <a:prstGeom prst="rect">
            <a:avLst/>
          </a:prstGeom>
          <a:noFill/>
        </p:spPr>
        <p:txBody>
          <a:bodyPr wrap="square" rtlCol="0">
            <a:spAutoFit/>
          </a:bodyPr>
          <a:lstStyle/>
          <a:p>
            <a:pPr algn="ctr"/>
            <a:r>
              <a:rPr kumimoji="1" lang="en-US" altLang="ja-JP" dirty="0"/>
              <a:t>+45</a:t>
            </a:r>
            <a:r>
              <a:rPr kumimoji="1" lang="ja-JP" altLang="en-US" dirty="0"/>
              <a:t>度</a:t>
            </a:r>
          </a:p>
        </p:txBody>
      </p:sp>
      <p:sp>
        <p:nvSpPr>
          <p:cNvPr id="14" name="テキスト ボックス 13">
            <a:extLst>
              <a:ext uri="{FF2B5EF4-FFF2-40B4-BE49-F238E27FC236}">
                <a16:creationId xmlns:a16="http://schemas.microsoft.com/office/drawing/2014/main" id="{210102A9-C38C-FEEC-2215-613BF4818720}"/>
              </a:ext>
            </a:extLst>
          </p:cNvPr>
          <p:cNvSpPr txBox="1"/>
          <p:nvPr/>
        </p:nvSpPr>
        <p:spPr>
          <a:xfrm>
            <a:off x="5593080" y="6298000"/>
            <a:ext cx="1312690" cy="369332"/>
          </a:xfrm>
          <a:prstGeom prst="rect">
            <a:avLst/>
          </a:prstGeom>
          <a:noFill/>
        </p:spPr>
        <p:txBody>
          <a:bodyPr wrap="square" rtlCol="0">
            <a:spAutoFit/>
          </a:bodyPr>
          <a:lstStyle/>
          <a:p>
            <a:pPr algn="ctr"/>
            <a:r>
              <a:rPr kumimoji="1" lang="ja-JP" altLang="en-US" dirty="0"/>
              <a:t>－</a:t>
            </a:r>
            <a:r>
              <a:rPr kumimoji="1" lang="en-US" altLang="ja-JP" dirty="0"/>
              <a:t>45</a:t>
            </a:r>
            <a:r>
              <a:rPr kumimoji="1" lang="ja-JP" altLang="en-US" dirty="0"/>
              <a:t>度</a:t>
            </a:r>
          </a:p>
        </p:txBody>
      </p:sp>
      <p:sp>
        <p:nvSpPr>
          <p:cNvPr id="16" name="矢印: 下 15">
            <a:extLst>
              <a:ext uri="{FF2B5EF4-FFF2-40B4-BE49-F238E27FC236}">
                <a16:creationId xmlns:a16="http://schemas.microsoft.com/office/drawing/2014/main" id="{41BC4543-AB03-8E95-2FA7-B22F1B15BC84}"/>
              </a:ext>
            </a:extLst>
          </p:cNvPr>
          <p:cNvSpPr/>
          <p:nvPr/>
        </p:nvSpPr>
        <p:spPr>
          <a:xfrm>
            <a:off x="658368" y="763526"/>
            <a:ext cx="530352" cy="54863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テキスト ボックス 16">
            <a:extLst>
              <a:ext uri="{FF2B5EF4-FFF2-40B4-BE49-F238E27FC236}">
                <a16:creationId xmlns:a16="http://schemas.microsoft.com/office/drawing/2014/main" id="{E0A1BBC8-16F8-2154-742C-81E1CB5FBC9B}"/>
              </a:ext>
            </a:extLst>
          </p:cNvPr>
          <p:cNvSpPr txBox="1"/>
          <p:nvPr/>
        </p:nvSpPr>
        <p:spPr>
          <a:xfrm>
            <a:off x="1627632" y="764097"/>
            <a:ext cx="3355848" cy="369332"/>
          </a:xfrm>
          <a:prstGeom prst="rect">
            <a:avLst/>
          </a:prstGeom>
          <a:noFill/>
        </p:spPr>
        <p:txBody>
          <a:bodyPr wrap="square" rtlCol="0">
            <a:spAutoFit/>
          </a:bodyPr>
          <a:lstStyle/>
          <a:p>
            <a:r>
              <a:rPr kumimoji="1" lang="ja-JP" altLang="en-US" dirty="0"/>
              <a:t>・パイプを水平に置いたとき</a:t>
            </a:r>
          </a:p>
        </p:txBody>
      </p:sp>
      <p:sp>
        <p:nvSpPr>
          <p:cNvPr id="18" name="矢印: 下 17">
            <a:extLst>
              <a:ext uri="{FF2B5EF4-FFF2-40B4-BE49-F238E27FC236}">
                <a16:creationId xmlns:a16="http://schemas.microsoft.com/office/drawing/2014/main" id="{D19D9193-E7DD-6CB0-7D3B-0DF7F24ECF8A}"/>
              </a:ext>
            </a:extLst>
          </p:cNvPr>
          <p:cNvSpPr/>
          <p:nvPr/>
        </p:nvSpPr>
        <p:spPr>
          <a:xfrm>
            <a:off x="658368" y="4079750"/>
            <a:ext cx="530352" cy="54863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テキスト ボックス 18">
            <a:extLst>
              <a:ext uri="{FF2B5EF4-FFF2-40B4-BE49-F238E27FC236}">
                <a16:creationId xmlns:a16="http://schemas.microsoft.com/office/drawing/2014/main" id="{75AE9171-0380-974F-E96F-28998519F195}"/>
              </a:ext>
            </a:extLst>
          </p:cNvPr>
          <p:cNvSpPr txBox="1"/>
          <p:nvPr/>
        </p:nvSpPr>
        <p:spPr>
          <a:xfrm>
            <a:off x="1627632" y="4080321"/>
            <a:ext cx="3355848" cy="369332"/>
          </a:xfrm>
          <a:prstGeom prst="rect">
            <a:avLst/>
          </a:prstGeom>
          <a:noFill/>
        </p:spPr>
        <p:txBody>
          <a:bodyPr wrap="square" rtlCol="0">
            <a:spAutoFit/>
          </a:bodyPr>
          <a:lstStyle/>
          <a:p>
            <a:r>
              <a:rPr kumimoji="1" lang="ja-JP" altLang="en-US" dirty="0"/>
              <a:t>・パイプを垂直に置いたとき</a:t>
            </a:r>
          </a:p>
        </p:txBody>
      </p:sp>
      <p:sp>
        <p:nvSpPr>
          <p:cNvPr id="21" name="テキスト ボックス 20">
            <a:extLst>
              <a:ext uri="{FF2B5EF4-FFF2-40B4-BE49-F238E27FC236}">
                <a16:creationId xmlns:a16="http://schemas.microsoft.com/office/drawing/2014/main" id="{6EE922C8-134D-E1E4-BBE8-AD39DA11DAB2}"/>
              </a:ext>
            </a:extLst>
          </p:cNvPr>
          <p:cNvSpPr txBox="1"/>
          <p:nvPr/>
        </p:nvSpPr>
        <p:spPr>
          <a:xfrm>
            <a:off x="7746521" y="3226279"/>
            <a:ext cx="3140015" cy="369332"/>
          </a:xfrm>
          <a:prstGeom prst="rect">
            <a:avLst/>
          </a:prstGeom>
          <a:noFill/>
        </p:spPr>
        <p:txBody>
          <a:bodyPr wrap="square" rtlCol="0">
            <a:spAutoFit/>
          </a:bodyPr>
          <a:lstStyle/>
          <a:p>
            <a:r>
              <a:rPr kumimoji="1" lang="ja-JP" altLang="en-US" dirty="0"/>
              <a:t>・判別することはできそう</a:t>
            </a:r>
          </a:p>
        </p:txBody>
      </p:sp>
    </p:spTree>
    <p:extLst>
      <p:ext uri="{BB962C8B-B14F-4D97-AF65-F5344CB8AC3E}">
        <p14:creationId xmlns:p14="http://schemas.microsoft.com/office/powerpoint/2010/main" val="361395919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27FBBCFC-FB51-D16E-57A9-7C2346DCA136}"/>
              </a:ext>
            </a:extLst>
          </p:cNvPr>
          <p:cNvSpPr>
            <a:spLocks noGrp="1"/>
          </p:cNvSpPr>
          <p:nvPr>
            <p:ph type="sldNum" sz="quarter" idx="12"/>
          </p:nvPr>
        </p:nvSpPr>
        <p:spPr/>
        <p:txBody>
          <a:bodyPr/>
          <a:lstStyle/>
          <a:p>
            <a:fld id="{AB492E1D-532B-4343-855D-235CD69FFFAA}" type="slidenum">
              <a:rPr lang="ja-JP" altLang="en-US" smtClean="0"/>
              <a:pPr/>
              <a:t>112</a:t>
            </a:fld>
            <a:endParaRPr lang="ja-JP" altLang="en-US" dirty="0"/>
          </a:p>
        </p:txBody>
      </p:sp>
      <p:sp>
        <p:nvSpPr>
          <p:cNvPr id="4" name="テキスト ボックス 3">
            <a:extLst>
              <a:ext uri="{FF2B5EF4-FFF2-40B4-BE49-F238E27FC236}">
                <a16:creationId xmlns:a16="http://schemas.microsoft.com/office/drawing/2014/main" id="{251FC9EC-DC6B-796F-6901-8EE3FD3683E3}"/>
              </a:ext>
            </a:extLst>
          </p:cNvPr>
          <p:cNvSpPr txBox="1"/>
          <p:nvPr/>
        </p:nvSpPr>
        <p:spPr>
          <a:xfrm>
            <a:off x="640080" y="493776"/>
            <a:ext cx="3127248" cy="584775"/>
          </a:xfrm>
          <a:prstGeom prst="rect">
            <a:avLst/>
          </a:prstGeom>
          <a:noFill/>
        </p:spPr>
        <p:txBody>
          <a:bodyPr wrap="square" rtlCol="0">
            <a:spAutoFit/>
          </a:bodyPr>
          <a:lstStyle/>
          <a:p>
            <a:r>
              <a:rPr kumimoji="1" lang="ja-JP" altLang="en-US" sz="3200" dirty="0"/>
              <a:t>試した手法</a:t>
            </a:r>
          </a:p>
        </p:txBody>
      </p:sp>
      <p:sp>
        <p:nvSpPr>
          <p:cNvPr id="5" name="テキスト ボックス 4">
            <a:extLst>
              <a:ext uri="{FF2B5EF4-FFF2-40B4-BE49-F238E27FC236}">
                <a16:creationId xmlns:a16="http://schemas.microsoft.com/office/drawing/2014/main" id="{97B2C38F-B72D-C26A-ECA9-C807ED0383B7}"/>
              </a:ext>
            </a:extLst>
          </p:cNvPr>
          <p:cNvSpPr txBox="1"/>
          <p:nvPr/>
        </p:nvSpPr>
        <p:spPr>
          <a:xfrm>
            <a:off x="905256" y="1709136"/>
            <a:ext cx="5724144" cy="1477328"/>
          </a:xfrm>
          <a:prstGeom prst="rect">
            <a:avLst/>
          </a:prstGeom>
          <a:noFill/>
        </p:spPr>
        <p:txBody>
          <a:bodyPr wrap="square" rtlCol="0">
            <a:spAutoFit/>
          </a:bodyPr>
          <a:lstStyle/>
          <a:p>
            <a:r>
              <a:rPr kumimoji="1" lang="ja-JP" altLang="en-US" dirty="0"/>
              <a:t>・</a:t>
            </a:r>
            <a:r>
              <a:rPr kumimoji="1" lang="en-US" altLang="ja-JP" b="1" dirty="0"/>
              <a:t>K(r)</a:t>
            </a:r>
            <a:r>
              <a:rPr kumimoji="1" lang="ja-JP" altLang="en-US" b="1" dirty="0"/>
              <a:t>：</a:t>
            </a:r>
            <a:r>
              <a:rPr kumimoji="1" lang="en-US" altLang="ja-JP" dirty="0"/>
              <a:t>HH</a:t>
            </a:r>
            <a:r>
              <a:rPr lang="en-US" altLang="ja-JP" dirty="0"/>
              <a:t>,HV,VH,VV</a:t>
            </a:r>
            <a:r>
              <a:rPr lang="ja-JP" altLang="en-US" dirty="0"/>
              <a:t>の四通りの散乱行列</a:t>
            </a:r>
            <a:r>
              <a:rPr lang="en-US" altLang="ja-JP" dirty="0"/>
              <a:t>S</a:t>
            </a:r>
          </a:p>
          <a:p>
            <a:r>
              <a:rPr kumimoji="1" lang="ja-JP" altLang="en-US" dirty="0"/>
              <a:t>・</a:t>
            </a:r>
            <a:r>
              <a:rPr kumimoji="1" lang="en-US" altLang="ja-JP" b="1" dirty="0"/>
              <a:t>DOP</a:t>
            </a:r>
            <a:r>
              <a:rPr kumimoji="1" lang="ja-JP" altLang="en-US" b="1" dirty="0"/>
              <a:t>：</a:t>
            </a:r>
            <a:r>
              <a:rPr kumimoji="1" lang="ja-JP" altLang="en-US" dirty="0"/>
              <a:t>６通り</a:t>
            </a:r>
            <a:r>
              <a:rPr kumimoji="1" lang="en-US" altLang="ja-JP" dirty="0"/>
              <a:t>(</a:t>
            </a:r>
            <a:r>
              <a:rPr kumimoji="1" lang="ja-JP" altLang="en-US" dirty="0"/>
              <a:t>水平、垂直、</a:t>
            </a:r>
            <a:r>
              <a:rPr kumimoji="1" lang="en-US" altLang="ja-JP" dirty="0"/>
              <a:t>+45</a:t>
            </a:r>
            <a:r>
              <a:rPr kumimoji="1" lang="ja-JP" altLang="en-US" dirty="0"/>
              <a:t>度、</a:t>
            </a:r>
            <a:r>
              <a:rPr kumimoji="1" lang="en-US" altLang="ja-JP" dirty="0"/>
              <a:t>-45</a:t>
            </a:r>
            <a:r>
              <a:rPr kumimoji="1" lang="ja-JP" altLang="en-US" dirty="0"/>
              <a:t>度、左円、右円</a:t>
            </a:r>
            <a:r>
              <a:rPr kumimoji="1" lang="en-US" altLang="ja-JP" dirty="0"/>
              <a:t>)</a:t>
            </a:r>
            <a:r>
              <a:rPr kumimoji="1" lang="ja-JP" altLang="en-US" dirty="0"/>
              <a:t>の偏波</a:t>
            </a:r>
            <a:endParaRPr kumimoji="1" lang="en-US" altLang="ja-JP" dirty="0"/>
          </a:p>
          <a:p>
            <a:endParaRPr kumimoji="1" lang="en-US" altLang="ja-JP" dirty="0"/>
          </a:p>
          <a:p>
            <a:r>
              <a:rPr lang="ja-JP" altLang="en-US" dirty="0"/>
              <a:t>を入力量として入れた</a:t>
            </a:r>
            <a:endParaRPr kumimoji="1" lang="en-US" altLang="ja-JP" dirty="0"/>
          </a:p>
        </p:txBody>
      </p:sp>
      <p:pic>
        <p:nvPicPr>
          <p:cNvPr id="7" name="図 6">
            <a:extLst>
              <a:ext uri="{FF2B5EF4-FFF2-40B4-BE49-F238E27FC236}">
                <a16:creationId xmlns:a16="http://schemas.microsoft.com/office/drawing/2014/main" id="{65E616EB-1063-3E59-8508-1DE9A97BDF2E}"/>
              </a:ext>
            </a:extLst>
          </p:cNvPr>
          <p:cNvPicPr>
            <a:picLocks noChangeAspect="1"/>
          </p:cNvPicPr>
          <p:nvPr/>
        </p:nvPicPr>
        <p:blipFill>
          <a:blip r:embed="rId2"/>
          <a:stretch>
            <a:fillRect/>
          </a:stretch>
        </p:blipFill>
        <p:spPr>
          <a:xfrm>
            <a:off x="7240039" y="136525"/>
            <a:ext cx="3825369" cy="6242628"/>
          </a:xfrm>
          <a:prstGeom prst="rect">
            <a:avLst/>
          </a:prstGeom>
        </p:spPr>
      </p:pic>
      <mc:AlternateContent xmlns:mc="http://schemas.openxmlformats.org/markup-compatibility/2006">
        <mc:Choice xmlns:a14="http://schemas.microsoft.com/office/drawing/2010/main" Requires="a14">
          <p:sp>
            <p:nvSpPr>
              <p:cNvPr id="8" name="テキスト ボックス 7">
                <a:extLst>
                  <a:ext uri="{FF2B5EF4-FFF2-40B4-BE49-F238E27FC236}">
                    <a16:creationId xmlns:a16="http://schemas.microsoft.com/office/drawing/2014/main" id="{AB704945-9FF6-39F5-E311-E73A0DA50397}"/>
                  </a:ext>
                </a:extLst>
              </p:cNvPr>
              <p:cNvSpPr txBox="1"/>
              <p:nvPr/>
            </p:nvSpPr>
            <p:spPr>
              <a:xfrm>
                <a:off x="640080" y="3817049"/>
                <a:ext cx="5934456" cy="6463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kumimoji="1" lang="en-US" altLang="ja-JP" sz="3600" b="0" i="1" smtClean="0">
                              <a:latin typeface="Cambria Math" panose="02040503050406030204" pitchFamily="18" charset="0"/>
                            </a:rPr>
                          </m:ctrlPr>
                        </m:sSupPr>
                        <m:e>
                          <m:r>
                            <a:rPr kumimoji="1" lang="en-US" altLang="ja-JP" sz="3600" b="0" i="1" smtClean="0">
                              <a:latin typeface="Cambria Math" panose="02040503050406030204" pitchFamily="18" charset="0"/>
                            </a:rPr>
                            <m:t>𝐾</m:t>
                          </m:r>
                        </m:e>
                        <m:sup>
                          <m:r>
                            <a:rPr kumimoji="1" lang="en-US" altLang="ja-JP" sz="3600" b="0" i="1" smtClean="0">
                              <a:latin typeface="Cambria Math" panose="02040503050406030204" pitchFamily="18" charset="0"/>
                            </a:rPr>
                            <m:t>′</m:t>
                          </m:r>
                        </m:sup>
                      </m:sSup>
                      <m:d>
                        <m:dPr>
                          <m:ctrlPr>
                            <a:rPr kumimoji="1" lang="en-US" altLang="ja-JP" sz="3600" b="0" i="1" smtClean="0">
                              <a:latin typeface="Cambria Math" panose="02040503050406030204" pitchFamily="18" charset="0"/>
                            </a:rPr>
                          </m:ctrlPr>
                        </m:dPr>
                        <m:e>
                          <m:r>
                            <a:rPr kumimoji="1" lang="en-US" altLang="ja-JP" sz="3600" b="0" i="1" smtClean="0">
                              <a:latin typeface="Cambria Math" panose="02040503050406030204" pitchFamily="18" charset="0"/>
                            </a:rPr>
                            <m:t>𝑟</m:t>
                          </m:r>
                        </m:e>
                      </m:d>
                      <m:r>
                        <a:rPr kumimoji="1" lang="en-US" altLang="ja-JP" sz="3600" b="0" i="1" smtClean="0">
                          <a:latin typeface="Cambria Math" panose="02040503050406030204" pitchFamily="18" charset="0"/>
                        </a:rPr>
                        <m:t>=</m:t>
                      </m:r>
                      <m:r>
                        <a:rPr kumimoji="1" lang="en-US" altLang="ja-JP" sz="3600" b="0" i="1" smtClean="0">
                          <a:latin typeface="Cambria Math" panose="02040503050406030204" pitchFamily="18" charset="0"/>
                        </a:rPr>
                        <m:t>[</m:t>
                      </m:r>
                      <m:r>
                        <m:rPr>
                          <m:sty m:val="p"/>
                        </m:rPr>
                        <a:rPr lang="en-US" altLang="ja-JP" sz="3600" i="1">
                          <a:latin typeface="Cambria Math" panose="02040503050406030204" pitchFamily="18" charset="0"/>
                        </a:rPr>
                        <m:t>λ</m:t>
                      </m:r>
                      <m:r>
                        <m:rPr>
                          <m:sty m:val="p"/>
                        </m:rPr>
                        <a:rPr lang="en-US" altLang="ja-JP" sz="3600" b="0" i="0" smtClean="0">
                          <a:latin typeface="Cambria Math" panose="02040503050406030204" pitchFamily="18" charset="0"/>
                        </a:rPr>
                        <m:t>DOP</m:t>
                      </m:r>
                      <m:r>
                        <a:rPr lang="en-US" altLang="ja-JP" sz="3600" b="0" i="1" smtClean="0">
                          <a:latin typeface="Cambria Math" panose="02040503050406030204" pitchFamily="18" charset="0"/>
                        </a:rPr>
                        <m:t> </m:t>
                      </m:r>
                      <m:d>
                        <m:dPr>
                          <m:ctrlPr>
                            <a:rPr lang="en-US" altLang="ja-JP" sz="3600" b="0" i="1" smtClean="0">
                              <a:latin typeface="Cambria Math" panose="02040503050406030204" pitchFamily="18" charset="0"/>
                            </a:rPr>
                          </m:ctrlPr>
                        </m:dPr>
                        <m:e>
                          <m:r>
                            <a:rPr lang="en-US" altLang="ja-JP" sz="3600" b="0" i="0" smtClean="0">
                              <a:latin typeface="Cambria Math" panose="02040503050406030204" pitchFamily="18" charset="0"/>
                            </a:rPr>
                            <m:t>1−</m:t>
                          </m:r>
                          <m:r>
                            <m:rPr>
                              <m:sty m:val="p"/>
                            </m:rPr>
                            <a:rPr lang="en-US" altLang="ja-JP" sz="3600" i="1">
                              <a:latin typeface="Cambria Math" panose="02040503050406030204" pitchFamily="18" charset="0"/>
                            </a:rPr>
                            <m:t>λ</m:t>
                          </m:r>
                        </m:e>
                      </m:d>
                      <m:r>
                        <a:rPr lang="en-US" altLang="ja-JP" sz="3600" b="0" i="1" smtClean="0">
                          <a:latin typeface="Cambria Math" panose="02040503050406030204" pitchFamily="18" charset="0"/>
                        </a:rPr>
                        <m:t>𝐾</m:t>
                      </m:r>
                      <m:d>
                        <m:dPr>
                          <m:ctrlPr>
                            <a:rPr lang="en-US" altLang="ja-JP" sz="3600" b="0" i="1" smtClean="0">
                              <a:latin typeface="Cambria Math" panose="02040503050406030204" pitchFamily="18" charset="0"/>
                            </a:rPr>
                          </m:ctrlPr>
                        </m:dPr>
                        <m:e>
                          <m:r>
                            <a:rPr lang="en-US" altLang="ja-JP" sz="3600" b="0" i="1" smtClean="0">
                              <a:latin typeface="Cambria Math" panose="02040503050406030204" pitchFamily="18" charset="0"/>
                            </a:rPr>
                            <m:t>𝑟</m:t>
                          </m:r>
                        </m:e>
                      </m:d>
                      <m:r>
                        <a:rPr lang="en-US" altLang="ja-JP" sz="3600" b="0" i="1" smtClean="0">
                          <a:latin typeface="Cambria Math" panose="02040503050406030204" pitchFamily="18" charset="0"/>
                        </a:rPr>
                        <m:t>]</m:t>
                      </m:r>
                    </m:oMath>
                  </m:oMathPara>
                </a14:m>
                <a:endParaRPr kumimoji="1" lang="ja-JP" altLang="en-US" sz="3600" dirty="0"/>
              </a:p>
            </p:txBody>
          </p:sp>
        </mc:Choice>
        <mc:Fallback>
          <p:sp>
            <p:nvSpPr>
              <p:cNvPr id="8" name="テキスト ボックス 7">
                <a:extLst>
                  <a:ext uri="{FF2B5EF4-FFF2-40B4-BE49-F238E27FC236}">
                    <a16:creationId xmlns:a16="http://schemas.microsoft.com/office/drawing/2014/main" id="{AB704945-9FF6-39F5-E311-E73A0DA50397}"/>
                  </a:ext>
                </a:extLst>
              </p:cNvPr>
              <p:cNvSpPr txBox="1">
                <a:spLocks noRot="1" noChangeAspect="1" noMove="1" noResize="1" noEditPoints="1" noAdjustHandles="1" noChangeArrowheads="1" noChangeShapeType="1" noTextEdit="1"/>
              </p:cNvSpPr>
              <p:nvPr/>
            </p:nvSpPr>
            <p:spPr>
              <a:xfrm>
                <a:off x="640080" y="3817049"/>
                <a:ext cx="5934456" cy="646331"/>
              </a:xfrm>
              <a:prstGeom prst="rect">
                <a:avLst/>
              </a:prstGeom>
              <a:blipFill>
                <a:blip r:embed="rId3"/>
                <a:stretch>
                  <a:fillRect/>
                </a:stretch>
              </a:blipFill>
            </p:spPr>
            <p:txBody>
              <a:bodyPr/>
              <a:lstStyle/>
              <a:p>
                <a:r>
                  <a:rPr lang="ja-JP" altLang="en-US">
                    <a:noFill/>
                  </a:rPr>
                  <a:t> </a:t>
                </a:r>
              </a:p>
            </p:txBody>
          </p:sp>
        </mc:Fallback>
      </mc:AlternateContent>
      <p:sp>
        <p:nvSpPr>
          <p:cNvPr id="9" name="テキスト ボックス 8">
            <a:extLst>
              <a:ext uri="{FF2B5EF4-FFF2-40B4-BE49-F238E27FC236}">
                <a16:creationId xmlns:a16="http://schemas.microsoft.com/office/drawing/2014/main" id="{4E8582AE-E98D-EDE8-2B72-1FE2924C9FA7}"/>
              </a:ext>
            </a:extLst>
          </p:cNvPr>
          <p:cNvSpPr txBox="1"/>
          <p:nvPr/>
        </p:nvSpPr>
        <p:spPr>
          <a:xfrm>
            <a:off x="864108" y="5177088"/>
            <a:ext cx="5486400" cy="369332"/>
          </a:xfrm>
          <a:prstGeom prst="rect">
            <a:avLst/>
          </a:prstGeom>
          <a:noFill/>
        </p:spPr>
        <p:txBody>
          <a:bodyPr wrap="square" rtlCol="0">
            <a:spAutoFit/>
          </a:bodyPr>
          <a:lstStyle/>
          <a:p>
            <a:r>
              <a:rPr kumimoji="1" lang="ja-JP" altLang="en-US" dirty="0"/>
              <a:t>・この</a:t>
            </a:r>
            <a:r>
              <a:rPr kumimoji="1" lang="en-US" altLang="ja-JP" dirty="0"/>
              <a:t>λ</a:t>
            </a:r>
            <a:r>
              <a:rPr kumimoji="1" lang="ja-JP" altLang="en-US" dirty="0"/>
              <a:t>を変更し、</a:t>
            </a:r>
            <a:r>
              <a:rPr kumimoji="1" lang="en-US" altLang="ja-JP" dirty="0"/>
              <a:t>DOP</a:t>
            </a:r>
            <a:r>
              <a:rPr kumimoji="1" lang="ja-JP" altLang="en-US" dirty="0"/>
              <a:t>と</a:t>
            </a:r>
            <a:r>
              <a:rPr kumimoji="1" lang="en-US" altLang="ja-JP" dirty="0"/>
              <a:t>K(r)</a:t>
            </a:r>
            <a:r>
              <a:rPr kumimoji="1" lang="ja-JP" altLang="en-US" dirty="0"/>
              <a:t>の重要性</a:t>
            </a:r>
            <a:r>
              <a:rPr lang="ja-JP" altLang="en-US" dirty="0"/>
              <a:t>を比較した</a:t>
            </a:r>
            <a:endParaRPr kumimoji="1" lang="ja-JP" altLang="en-US" dirty="0"/>
          </a:p>
        </p:txBody>
      </p:sp>
    </p:spTree>
    <p:extLst>
      <p:ext uri="{BB962C8B-B14F-4D97-AF65-F5344CB8AC3E}">
        <p14:creationId xmlns:p14="http://schemas.microsoft.com/office/powerpoint/2010/main" val="189167892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EF77BBF8-9012-F808-8975-B0FA9F3199C4}"/>
              </a:ext>
            </a:extLst>
          </p:cNvPr>
          <p:cNvSpPr>
            <a:spLocks noGrp="1"/>
          </p:cNvSpPr>
          <p:nvPr>
            <p:ph type="sldNum" sz="quarter" idx="12"/>
          </p:nvPr>
        </p:nvSpPr>
        <p:spPr/>
        <p:txBody>
          <a:bodyPr/>
          <a:lstStyle/>
          <a:p>
            <a:fld id="{AB492E1D-532B-4343-855D-235CD69FFFAA}" type="slidenum">
              <a:rPr lang="ja-JP" altLang="en-US" smtClean="0"/>
              <a:pPr/>
              <a:t>113</a:t>
            </a:fld>
            <a:endParaRPr lang="ja-JP" altLang="en-US" dirty="0"/>
          </a:p>
        </p:txBody>
      </p:sp>
      <p:pic>
        <p:nvPicPr>
          <p:cNvPr id="4" name="図 3" descr="ダイアグラム&#10;&#10;自動的に生成された説明">
            <a:extLst>
              <a:ext uri="{FF2B5EF4-FFF2-40B4-BE49-F238E27FC236}">
                <a16:creationId xmlns:a16="http://schemas.microsoft.com/office/drawing/2014/main" id="{382D358F-A238-1E9E-032C-9EB0950CDF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513025"/>
            <a:ext cx="1755297" cy="3715027"/>
          </a:xfrm>
          <a:prstGeom prst="rect">
            <a:avLst/>
          </a:prstGeom>
        </p:spPr>
      </p:pic>
      <p:pic>
        <p:nvPicPr>
          <p:cNvPr id="6" name="図 5" descr="グラフィカル ユーザー インターフェイス&#10;&#10;低い精度で自動的に生成された説明">
            <a:extLst>
              <a:ext uri="{FF2B5EF4-FFF2-40B4-BE49-F238E27FC236}">
                <a16:creationId xmlns:a16="http://schemas.microsoft.com/office/drawing/2014/main" id="{16199E2B-E863-EA36-216B-2F39A04CDCA2}"/>
              </a:ext>
            </a:extLst>
          </p:cNvPr>
          <p:cNvPicPr>
            <a:picLocks noChangeAspect="1"/>
          </p:cNvPicPr>
          <p:nvPr/>
        </p:nvPicPr>
        <p:blipFill rotWithShape="1">
          <a:blip r:embed="rId3">
            <a:extLst>
              <a:ext uri="{28A0092B-C50C-407E-A947-70E740481C1C}">
                <a14:useLocalDpi xmlns:a14="http://schemas.microsoft.com/office/drawing/2010/main" val="0"/>
              </a:ext>
            </a:extLst>
          </a:blip>
          <a:srcRect l="5358" r="70625"/>
          <a:stretch/>
        </p:blipFill>
        <p:spPr>
          <a:xfrm>
            <a:off x="2326496" y="1518536"/>
            <a:ext cx="2143621" cy="5020376"/>
          </a:xfrm>
          <a:prstGeom prst="rect">
            <a:avLst/>
          </a:prstGeom>
        </p:spPr>
      </p:pic>
      <p:sp>
        <p:nvSpPr>
          <p:cNvPr id="7" name="テキスト ボックス 6">
            <a:extLst>
              <a:ext uri="{FF2B5EF4-FFF2-40B4-BE49-F238E27FC236}">
                <a16:creationId xmlns:a16="http://schemas.microsoft.com/office/drawing/2014/main" id="{DD5772F9-3B2B-84D7-B46B-9935D6510A36}"/>
              </a:ext>
            </a:extLst>
          </p:cNvPr>
          <p:cNvSpPr txBox="1"/>
          <p:nvPr/>
        </p:nvSpPr>
        <p:spPr>
          <a:xfrm>
            <a:off x="413806" y="3003258"/>
            <a:ext cx="1912690" cy="1446550"/>
          </a:xfrm>
          <a:prstGeom prst="rect">
            <a:avLst/>
          </a:prstGeom>
          <a:noFill/>
        </p:spPr>
        <p:txBody>
          <a:bodyPr wrap="square" rtlCol="0">
            <a:spAutoFit/>
          </a:bodyPr>
          <a:lstStyle/>
          <a:p>
            <a:pPr algn="ctr"/>
            <a:r>
              <a:rPr kumimoji="1" lang="ja-JP" altLang="en-US" sz="4400" dirty="0"/>
              <a:t>入力量</a:t>
            </a:r>
            <a:r>
              <a:rPr kumimoji="1" lang="en-US" altLang="ja-JP" sz="4400" dirty="0"/>
              <a:t>K=</a:t>
            </a:r>
            <a:endParaRPr kumimoji="1" lang="ja-JP" altLang="en-US" sz="4400" dirty="0"/>
          </a:p>
        </p:txBody>
      </p:sp>
      <p:pic>
        <p:nvPicPr>
          <p:cNvPr id="9" name="図 8" descr="ダイアグラム&#10;&#10;中程度の精度で自動的に生成された説明">
            <a:extLst>
              <a:ext uri="{FF2B5EF4-FFF2-40B4-BE49-F238E27FC236}">
                <a16:creationId xmlns:a16="http://schemas.microsoft.com/office/drawing/2014/main" id="{E47923DF-9AE8-0C20-504C-ABD2ECE5F40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29977" y="513024"/>
            <a:ext cx="1613383" cy="3715027"/>
          </a:xfrm>
          <a:prstGeom prst="rect">
            <a:avLst/>
          </a:prstGeom>
        </p:spPr>
      </p:pic>
      <p:pic>
        <p:nvPicPr>
          <p:cNvPr id="10" name="図 9">
            <a:extLst>
              <a:ext uri="{FF2B5EF4-FFF2-40B4-BE49-F238E27FC236}">
                <a16:creationId xmlns:a16="http://schemas.microsoft.com/office/drawing/2014/main" id="{0807995B-81D5-0700-252E-268C9FBFEAB4}"/>
              </a:ext>
            </a:extLst>
          </p:cNvPr>
          <p:cNvPicPr>
            <a:picLocks noChangeAspect="1"/>
          </p:cNvPicPr>
          <p:nvPr/>
        </p:nvPicPr>
        <p:blipFill>
          <a:blip r:embed="rId5"/>
          <a:stretch>
            <a:fillRect/>
          </a:stretch>
        </p:blipFill>
        <p:spPr>
          <a:xfrm>
            <a:off x="7721885" y="4449808"/>
            <a:ext cx="2483400" cy="2170591"/>
          </a:xfrm>
          <a:prstGeom prst="rect">
            <a:avLst/>
          </a:prstGeom>
        </p:spPr>
      </p:pic>
      <p:sp>
        <p:nvSpPr>
          <p:cNvPr id="12" name="テキスト ボックス 11">
            <a:extLst>
              <a:ext uri="{FF2B5EF4-FFF2-40B4-BE49-F238E27FC236}">
                <a16:creationId xmlns:a16="http://schemas.microsoft.com/office/drawing/2014/main" id="{BE9EF435-B172-5DAB-2D48-9B1B6287BC54}"/>
              </a:ext>
            </a:extLst>
          </p:cNvPr>
          <p:cNvSpPr txBox="1"/>
          <p:nvPr/>
        </p:nvSpPr>
        <p:spPr>
          <a:xfrm>
            <a:off x="4623733" y="4957894"/>
            <a:ext cx="2944536" cy="923330"/>
          </a:xfrm>
          <a:prstGeom prst="rect">
            <a:avLst/>
          </a:prstGeom>
          <a:noFill/>
        </p:spPr>
        <p:txBody>
          <a:bodyPr wrap="square" rtlCol="0">
            <a:spAutoFit/>
          </a:bodyPr>
          <a:lstStyle/>
          <a:p>
            <a:r>
              <a:rPr kumimoji="1" lang="en-US" altLang="ja-JP" dirty="0"/>
              <a:t>HH,HV,VH,VV</a:t>
            </a:r>
            <a:r>
              <a:rPr kumimoji="1" lang="ja-JP" altLang="en-US" dirty="0"/>
              <a:t>でそれぞれ微分してその度に値を更新する</a:t>
            </a:r>
          </a:p>
        </p:txBody>
      </p:sp>
      <p:sp>
        <p:nvSpPr>
          <p:cNvPr id="13" name="テキスト ボックス 12">
            <a:extLst>
              <a:ext uri="{FF2B5EF4-FFF2-40B4-BE49-F238E27FC236}">
                <a16:creationId xmlns:a16="http://schemas.microsoft.com/office/drawing/2014/main" id="{359C917E-7D70-006E-6640-B1F992F30EE7}"/>
              </a:ext>
            </a:extLst>
          </p:cNvPr>
          <p:cNvSpPr txBox="1"/>
          <p:nvPr/>
        </p:nvSpPr>
        <p:spPr>
          <a:xfrm>
            <a:off x="579545" y="583573"/>
            <a:ext cx="4703514" cy="369332"/>
          </a:xfrm>
          <a:prstGeom prst="rect">
            <a:avLst/>
          </a:prstGeom>
          <a:noFill/>
        </p:spPr>
        <p:txBody>
          <a:bodyPr wrap="square" rtlCol="0">
            <a:spAutoFit/>
          </a:bodyPr>
          <a:lstStyle/>
          <a:p>
            <a:pPr algn="ctr"/>
            <a:r>
              <a:rPr kumimoji="1" lang="ja-JP" altLang="en-US" dirty="0"/>
              <a:t>特徴量の代入の仕方</a:t>
            </a:r>
          </a:p>
        </p:txBody>
      </p:sp>
    </p:spTree>
    <p:extLst>
      <p:ext uri="{BB962C8B-B14F-4D97-AF65-F5344CB8AC3E}">
        <p14:creationId xmlns:p14="http://schemas.microsoft.com/office/powerpoint/2010/main" val="83657140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536197F1-2EFB-18E8-754D-C1EB06ED4B11}"/>
              </a:ext>
            </a:extLst>
          </p:cNvPr>
          <p:cNvSpPr>
            <a:spLocks noGrp="1"/>
          </p:cNvSpPr>
          <p:nvPr>
            <p:ph type="sldNum" sz="quarter" idx="12"/>
          </p:nvPr>
        </p:nvSpPr>
        <p:spPr/>
        <p:txBody>
          <a:bodyPr/>
          <a:lstStyle/>
          <a:p>
            <a:fld id="{AB492E1D-532B-4343-855D-235CD69FFFAA}" type="slidenum">
              <a:rPr lang="ja-JP" altLang="en-US" smtClean="0"/>
              <a:pPr/>
              <a:t>114</a:t>
            </a:fld>
            <a:endParaRPr lang="ja-JP" altLang="en-US" dirty="0"/>
          </a:p>
        </p:txBody>
      </p:sp>
      <p:pic>
        <p:nvPicPr>
          <p:cNvPr id="8" name="図 7" descr="ダイアグラム&#10;&#10;中程度の精度で自動的に生成された説明">
            <a:extLst>
              <a:ext uri="{FF2B5EF4-FFF2-40B4-BE49-F238E27FC236}">
                <a16:creationId xmlns:a16="http://schemas.microsoft.com/office/drawing/2014/main" id="{FDAF75C0-D8AF-5E6E-F4A3-BC3ACFCFB3C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71475"/>
            <a:ext cx="12192000" cy="6115050"/>
          </a:xfrm>
          <a:prstGeom prst="rect">
            <a:avLst/>
          </a:prstGeom>
        </p:spPr>
      </p:pic>
      <p:sp>
        <p:nvSpPr>
          <p:cNvPr id="9" name="フローチャート: 代替処理 8">
            <a:extLst>
              <a:ext uri="{FF2B5EF4-FFF2-40B4-BE49-F238E27FC236}">
                <a16:creationId xmlns:a16="http://schemas.microsoft.com/office/drawing/2014/main" id="{A926C8DB-8CFE-635B-0A34-CF32EE03CE52}"/>
              </a:ext>
            </a:extLst>
          </p:cNvPr>
          <p:cNvSpPr/>
          <p:nvPr/>
        </p:nvSpPr>
        <p:spPr>
          <a:xfrm>
            <a:off x="11157358" y="5293453"/>
            <a:ext cx="196442" cy="721453"/>
          </a:xfrm>
          <a:prstGeom prst="flowChartAlternateProcess">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32137906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0286EA2D-CCD4-5D2B-4D94-2D5B2B99BD2E}"/>
              </a:ext>
            </a:extLst>
          </p:cNvPr>
          <p:cNvSpPr>
            <a:spLocks noGrp="1"/>
          </p:cNvSpPr>
          <p:nvPr>
            <p:ph type="sldNum" sz="quarter" idx="12"/>
          </p:nvPr>
        </p:nvSpPr>
        <p:spPr/>
        <p:txBody>
          <a:bodyPr/>
          <a:lstStyle/>
          <a:p>
            <a:fld id="{AB492E1D-532B-4343-855D-235CD69FFFAA}" type="slidenum">
              <a:rPr lang="ja-JP" altLang="en-US" smtClean="0"/>
              <a:pPr/>
              <a:t>115</a:t>
            </a:fld>
            <a:endParaRPr lang="ja-JP" altLang="en-US" dirty="0"/>
          </a:p>
        </p:txBody>
      </p:sp>
      <p:pic>
        <p:nvPicPr>
          <p:cNvPr id="4" name="図 3" descr="ダイアグラム&#10;&#10;中程度の精度で自動的に生成された説明">
            <a:extLst>
              <a:ext uri="{FF2B5EF4-FFF2-40B4-BE49-F238E27FC236}">
                <a16:creationId xmlns:a16="http://schemas.microsoft.com/office/drawing/2014/main" id="{04512801-B2CB-6921-E9A9-B5827AB827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71475"/>
            <a:ext cx="12192000" cy="6115050"/>
          </a:xfrm>
          <a:prstGeom prst="rect">
            <a:avLst/>
          </a:prstGeom>
        </p:spPr>
      </p:pic>
      <p:pic>
        <p:nvPicPr>
          <p:cNvPr id="5" name="図 4">
            <a:extLst>
              <a:ext uri="{FF2B5EF4-FFF2-40B4-BE49-F238E27FC236}">
                <a16:creationId xmlns:a16="http://schemas.microsoft.com/office/drawing/2014/main" id="{84E9F3EC-0BFC-603B-D225-6E4B4657DA9F}"/>
              </a:ext>
            </a:extLst>
          </p:cNvPr>
          <p:cNvPicPr>
            <a:picLocks noChangeAspect="1"/>
          </p:cNvPicPr>
          <p:nvPr/>
        </p:nvPicPr>
        <p:blipFill>
          <a:blip r:embed="rId3"/>
          <a:stretch>
            <a:fillRect/>
          </a:stretch>
        </p:blipFill>
        <p:spPr>
          <a:xfrm>
            <a:off x="10096112" y="5332070"/>
            <a:ext cx="237765" cy="762066"/>
          </a:xfrm>
          <a:prstGeom prst="rect">
            <a:avLst/>
          </a:prstGeom>
        </p:spPr>
      </p:pic>
    </p:spTree>
    <p:extLst>
      <p:ext uri="{BB962C8B-B14F-4D97-AF65-F5344CB8AC3E}">
        <p14:creationId xmlns:p14="http://schemas.microsoft.com/office/powerpoint/2010/main" val="3247454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B38A44EC-9696-A22B-90C9-D42F25598E39}"/>
              </a:ext>
            </a:extLst>
          </p:cNvPr>
          <p:cNvSpPr>
            <a:spLocks noGrp="1"/>
          </p:cNvSpPr>
          <p:nvPr>
            <p:ph type="sldNum" sz="quarter" idx="12"/>
          </p:nvPr>
        </p:nvSpPr>
        <p:spPr/>
        <p:txBody>
          <a:bodyPr/>
          <a:lstStyle/>
          <a:p>
            <a:fld id="{AB492E1D-532B-4343-855D-235CD69FFFAA}" type="slidenum">
              <a:rPr lang="ja-JP" altLang="en-US" smtClean="0"/>
              <a:pPr/>
              <a:t>116</a:t>
            </a:fld>
            <a:endParaRPr lang="ja-JP" altLang="en-US" dirty="0"/>
          </a:p>
        </p:txBody>
      </p:sp>
      <p:pic>
        <p:nvPicPr>
          <p:cNvPr id="4" name="図 3" descr="グラフ, ヒストグラム&#10;&#10;自動的に生成された説明">
            <a:extLst>
              <a:ext uri="{FF2B5EF4-FFF2-40B4-BE49-F238E27FC236}">
                <a16:creationId xmlns:a16="http://schemas.microsoft.com/office/drawing/2014/main" id="{ACED168B-0F80-FCF3-C16D-3AF692407EE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6525"/>
            <a:ext cx="8660040" cy="6858000"/>
          </a:xfrm>
          <a:prstGeom prst="rect">
            <a:avLst/>
          </a:prstGeom>
        </p:spPr>
      </p:pic>
      <p:sp>
        <p:nvSpPr>
          <p:cNvPr id="5" name="テキスト ボックス 4">
            <a:extLst>
              <a:ext uri="{FF2B5EF4-FFF2-40B4-BE49-F238E27FC236}">
                <a16:creationId xmlns:a16="http://schemas.microsoft.com/office/drawing/2014/main" id="{9E426A4D-960C-0835-853A-D2DCDE94250F}"/>
              </a:ext>
            </a:extLst>
          </p:cNvPr>
          <p:cNvSpPr txBox="1"/>
          <p:nvPr/>
        </p:nvSpPr>
        <p:spPr>
          <a:xfrm>
            <a:off x="8501543" y="4795457"/>
            <a:ext cx="2961313" cy="1200329"/>
          </a:xfrm>
          <a:prstGeom prst="rect">
            <a:avLst/>
          </a:prstGeom>
          <a:noFill/>
        </p:spPr>
        <p:txBody>
          <a:bodyPr wrap="square" rtlCol="0">
            <a:spAutoFit/>
          </a:bodyPr>
          <a:lstStyle/>
          <a:p>
            <a:r>
              <a:rPr lang="ja-JP" altLang="en-US" dirty="0"/>
              <a:t>・</a:t>
            </a:r>
            <a:r>
              <a:rPr lang="en-US" altLang="ja-JP" dirty="0"/>
              <a:t>alpha</a:t>
            </a:r>
            <a:r>
              <a:rPr lang="ja-JP" altLang="en-US" dirty="0"/>
              <a:t>がちゃんと収束できてない</a:t>
            </a:r>
            <a:endParaRPr lang="en-US" altLang="ja-JP" dirty="0"/>
          </a:p>
          <a:p>
            <a:r>
              <a:rPr kumimoji="1" lang="ja-JP" altLang="en-US" dirty="0"/>
              <a:t>・散乱係数</a:t>
            </a:r>
            <a:r>
              <a:rPr kumimoji="1" lang="en-US" altLang="ja-JP" dirty="0"/>
              <a:t>S</a:t>
            </a:r>
            <a:r>
              <a:rPr kumimoji="1" lang="ja-JP" altLang="en-US" dirty="0"/>
              <a:t>の正規化を見直す</a:t>
            </a:r>
          </a:p>
        </p:txBody>
      </p:sp>
      <p:pic>
        <p:nvPicPr>
          <p:cNvPr id="6" name="図 5">
            <a:extLst>
              <a:ext uri="{FF2B5EF4-FFF2-40B4-BE49-F238E27FC236}">
                <a16:creationId xmlns:a16="http://schemas.microsoft.com/office/drawing/2014/main" id="{C4F08E62-6443-598A-A67A-27B8658DF1D7}"/>
              </a:ext>
            </a:extLst>
          </p:cNvPr>
          <p:cNvPicPr>
            <a:picLocks noChangeAspect="1"/>
          </p:cNvPicPr>
          <p:nvPr/>
        </p:nvPicPr>
        <p:blipFill>
          <a:blip r:embed="rId3"/>
          <a:stretch>
            <a:fillRect/>
          </a:stretch>
        </p:blipFill>
        <p:spPr>
          <a:xfrm>
            <a:off x="8660040" y="837048"/>
            <a:ext cx="2481287" cy="2170364"/>
          </a:xfrm>
          <a:prstGeom prst="rect">
            <a:avLst/>
          </a:prstGeom>
        </p:spPr>
      </p:pic>
      <p:pic>
        <p:nvPicPr>
          <p:cNvPr id="8" name="図 7" descr="テキスト&#10;&#10;自動的に生成された説明">
            <a:extLst>
              <a:ext uri="{FF2B5EF4-FFF2-40B4-BE49-F238E27FC236}">
                <a16:creationId xmlns:a16="http://schemas.microsoft.com/office/drawing/2014/main" id="{CC9C41C0-724E-0A97-1894-14B071ED70D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29047" y="3429000"/>
            <a:ext cx="3962953" cy="476316"/>
          </a:xfrm>
          <a:prstGeom prst="rect">
            <a:avLst/>
          </a:prstGeom>
        </p:spPr>
      </p:pic>
    </p:spTree>
    <p:extLst>
      <p:ext uri="{BB962C8B-B14F-4D97-AF65-F5344CB8AC3E}">
        <p14:creationId xmlns:p14="http://schemas.microsoft.com/office/powerpoint/2010/main" val="404356181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28E52CB0-D7EC-1C6C-7D9E-E0A34C7A0812}"/>
              </a:ext>
            </a:extLst>
          </p:cNvPr>
          <p:cNvSpPr>
            <a:spLocks noGrp="1"/>
          </p:cNvSpPr>
          <p:nvPr>
            <p:ph type="sldNum" sz="quarter" idx="12"/>
          </p:nvPr>
        </p:nvSpPr>
        <p:spPr/>
        <p:txBody>
          <a:bodyPr/>
          <a:lstStyle/>
          <a:p>
            <a:fld id="{AB492E1D-532B-4343-855D-235CD69FFFAA}" type="slidenum">
              <a:rPr lang="ja-JP" altLang="en-US" smtClean="0"/>
              <a:pPr/>
              <a:t>117</a:t>
            </a:fld>
            <a:endParaRPr lang="ja-JP" altLang="en-US" dirty="0"/>
          </a:p>
        </p:txBody>
      </p:sp>
      <p:pic>
        <p:nvPicPr>
          <p:cNvPr id="4" name="図 3" descr="建物, 座る, 古い が含まれている画像&#10;&#10;自動的に生成された説明">
            <a:extLst>
              <a:ext uri="{FF2B5EF4-FFF2-40B4-BE49-F238E27FC236}">
                <a16:creationId xmlns:a16="http://schemas.microsoft.com/office/drawing/2014/main" id="{FEE6E8D9-100B-4E4C-D2F1-DA33A924C2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109831"/>
            <a:ext cx="3560324" cy="4748169"/>
          </a:xfrm>
          <a:prstGeom prst="rect">
            <a:avLst/>
          </a:prstGeom>
        </p:spPr>
      </p:pic>
      <p:pic>
        <p:nvPicPr>
          <p:cNvPr id="6" name="図 5" descr="座る, テーブル, 横たわる が含まれている画像&#10;&#10;自動的に生成された説明">
            <a:extLst>
              <a:ext uri="{FF2B5EF4-FFF2-40B4-BE49-F238E27FC236}">
                <a16:creationId xmlns:a16="http://schemas.microsoft.com/office/drawing/2014/main" id="{A1B3CFCE-A055-5165-7630-9A166EA012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0324" y="2109830"/>
            <a:ext cx="3560324" cy="4748169"/>
          </a:xfrm>
          <a:prstGeom prst="rect">
            <a:avLst/>
          </a:prstGeom>
        </p:spPr>
      </p:pic>
      <p:pic>
        <p:nvPicPr>
          <p:cNvPr id="8" name="図 7" descr="アイコン&#10;&#10;自動的に生成された説明">
            <a:extLst>
              <a:ext uri="{FF2B5EF4-FFF2-40B4-BE49-F238E27FC236}">
                <a16:creationId xmlns:a16="http://schemas.microsoft.com/office/drawing/2014/main" id="{4D4F26A9-2ABF-2439-1934-1A3BC201F50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20648" y="914400"/>
            <a:ext cx="5050237" cy="5943600"/>
          </a:xfrm>
          <a:prstGeom prst="rect">
            <a:avLst/>
          </a:prstGeom>
        </p:spPr>
      </p:pic>
      <p:sp>
        <p:nvSpPr>
          <p:cNvPr id="9" name="テキスト ボックス 8">
            <a:extLst>
              <a:ext uri="{FF2B5EF4-FFF2-40B4-BE49-F238E27FC236}">
                <a16:creationId xmlns:a16="http://schemas.microsoft.com/office/drawing/2014/main" id="{C70EB50E-5C65-2F3A-BB9A-88AC9259979E}"/>
              </a:ext>
            </a:extLst>
          </p:cNvPr>
          <p:cNvSpPr txBox="1"/>
          <p:nvPr/>
        </p:nvSpPr>
        <p:spPr>
          <a:xfrm>
            <a:off x="2495006" y="622012"/>
            <a:ext cx="6309360" cy="584775"/>
          </a:xfrm>
          <a:prstGeom prst="rect">
            <a:avLst/>
          </a:prstGeom>
          <a:noFill/>
        </p:spPr>
        <p:txBody>
          <a:bodyPr wrap="square" rtlCol="0">
            <a:spAutoFit/>
          </a:bodyPr>
          <a:lstStyle/>
          <a:p>
            <a:pPr algn="ctr"/>
            <a:r>
              <a:rPr lang="en-US" altLang="ja-JP" sz="3200" dirty="0"/>
              <a:t>L</a:t>
            </a:r>
            <a:r>
              <a:rPr lang="ja-JP" altLang="en-US" sz="3200" dirty="0"/>
              <a:t>字型にすることで散乱を見る</a:t>
            </a:r>
            <a:endParaRPr kumimoji="1" lang="ja-JP" altLang="en-US" sz="3200" dirty="0"/>
          </a:p>
        </p:txBody>
      </p:sp>
    </p:spTree>
    <p:extLst>
      <p:ext uri="{BB962C8B-B14F-4D97-AF65-F5344CB8AC3E}">
        <p14:creationId xmlns:p14="http://schemas.microsoft.com/office/powerpoint/2010/main" val="290907216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F9EB93D6-6DC6-0564-7C97-A2021CDE3D7F}"/>
              </a:ext>
            </a:extLst>
          </p:cNvPr>
          <p:cNvSpPr>
            <a:spLocks noGrp="1"/>
          </p:cNvSpPr>
          <p:nvPr>
            <p:ph type="sldNum" sz="quarter" idx="12"/>
          </p:nvPr>
        </p:nvSpPr>
        <p:spPr/>
        <p:txBody>
          <a:bodyPr/>
          <a:lstStyle/>
          <a:p>
            <a:fld id="{AB492E1D-532B-4343-855D-235CD69FFFAA}" type="slidenum">
              <a:rPr lang="ja-JP" altLang="en-US" smtClean="0"/>
              <a:pPr/>
              <a:t>118</a:t>
            </a:fld>
            <a:endParaRPr lang="ja-JP" altLang="en-US" dirty="0"/>
          </a:p>
        </p:txBody>
      </p:sp>
      <p:pic>
        <p:nvPicPr>
          <p:cNvPr id="4" name="図 3" descr="ダイアグラム が含まれている画像&#10;&#10;自動的に生成された説明">
            <a:extLst>
              <a:ext uri="{FF2B5EF4-FFF2-40B4-BE49-F238E27FC236}">
                <a16:creationId xmlns:a16="http://schemas.microsoft.com/office/drawing/2014/main" id="{80A283E7-93C7-5F40-DB32-B732C05F5A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640435"/>
            <a:ext cx="4026716" cy="3020037"/>
          </a:xfrm>
          <a:prstGeom prst="rect">
            <a:avLst/>
          </a:prstGeom>
        </p:spPr>
      </p:pic>
      <p:pic>
        <p:nvPicPr>
          <p:cNvPr id="6" name="図 5" descr="グラフ&#10;&#10;自動的に生成された説明">
            <a:extLst>
              <a:ext uri="{FF2B5EF4-FFF2-40B4-BE49-F238E27FC236}">
                <a16:creationId xmlns:a16="http://schemas.microsoft.com/office/drawing/2014/main" id="{C2126E8D-7E3F-6BF5-24E3-6A42DF23C4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26717" y="640434"/>
            <a:ext cx="4026716" cy="3020037"/>
          </a:xfrm>
          <a:prstGeom prst="rect">
            <a:avLst/>
          </a:prstGeom>
        </p:spPr>
      </p:pic>
      <p:pic>
        <p:nvPicPr>
          <p:cNvPr id="8" name="図 7" descr="グラフ&#10;&#10;自動的に生成された説明">
            <a:extLst>
              <a:ext uri="{FF2B5EF4-FFF2-40B4-BE49-F238E27FC236}">
                <a16:creationId xmlns:a16="http://schemas.microsoft.com/office/drawing/2014/main" id="{357C28FC-C30B-D2D4-C0BD-7479020E1E0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65285" y="640433"/>
            <a:ext cx="4026717" cy="3020038"/>
          </a:xfrm>
          <a:prstGeom prst="rect">
            <a:avLst/>
          </a:prstGeom>
        </p:spPr>
      </p:pic>
      <p:pic>
        <p:nvPicPr>
          <p:cNvPr id="10" name="図 9" descr="グラフ&#10;&#10;自動的に生成された説明">
            <a:extLst>
              <a:ext uri="{FF2B5EF4-FFF2-40B4-BE49-F238E27FC236}">
                <a16:creationId xmlns:a16="http://schemas.microsoft.com/office/drawing/2014/main" id="{06AA8768-B5F9-F6DA-935A-6979EB3B4EB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3837963"/>
            <a:ext cx="4026716" cy="3020037"/>
          </a:xfrm>
          <a:prstGeom prst="rect">
            <a:avLst/>
          </a:prstGeom>
        </p:spPr>
      </p:pic>
      <p:pic>
        <p:nvPicPr>
          <p:cNvPr id="12" name="図 11" descr="グラフ&#10;&#10;自動的に生成された説明">
            <a:extLst>
              <a:ext uri="{FF2B5EF4-FFF2-40B4-BE49-F238E27FC236}">
                <a16:creationId xmlns:a16="http://schemas.microsoft.com/office/drawing/2014/main" id="{1863C816-6144-AE07-825A-BC2D152DCCA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26716" y="3837963"/>
            <a:ext cx="4026716" cy="3020037"/>
          </a:xfrm>
          <a:prstGeom prst="rect">
            <a:avLst/>
          </a:prstGeom>
        </p:spPr>
      </p:pic>
      <p:pic>
        <p:nvPicPr>
          <p:cNvPr id="14" name="図 13" descr="グラフ&#10;&#10;自動的に生成された説明">
            <a:extLst>
              <a:ext uri="{FF2B5EF4-FFF2-40B4-BE49-F238E27FC236}">
                <a16:creationId xmlns:a16="http://schemas.microsoft.com/office/drawing/2014/main" id="{67E63646-6D39-B780-1D3B-DBDAC3D038D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165285" y="3837962"/>
            <a:ext cx="4026716" cy="3020037"/>
          </a:xfrm>
          <a:prstGeom prst="rect">
            <a:avLst/>
          </a:prstGeom>
        </p:spPr>
      </p:pic>
      <p:sp>
        <p:nvSpPr>
          <p:cNvPr id="15" name="テキスト ボックス 14">
            <a:extLst>
              <a:ext uri="{FF2B5EF4-FFF2-40B4-BE49-F238E27FC236}">
                <a16:creationId xmlns:a16="http://schemas.microsoft.com/office/drawing/2014/main" id="{767EE9BE-12BC-17CE-1AD9-ED40034CB0CC}"/>
              </a:ext>
            </a:extLst>
          </p:cNvPr>
          <p:cNvSpPr txBox="1"/>
          <p:nvPr/>
        </p:nvSpPr>
        <p:spPr>
          <a:xfrm>
            <a:off x="2941320" y="178768"/>
            <a:ext cx="6309360" cy="461665"/>
          </a:xfrm>
          <a:prstGeom prst="rect">
            <a:avLst/>
          </a:prstGeom>
          <a:noFill/>
        </p:spPr>
        <p:txBody>
          <a:bodyPr wrap="square" rtlCol="0">
            <a:spAutoFit/>
          </a:bodyPr>
          <a:lstStyle/>
          <a:p>
            <a:pPr algn="ctr"/>
            <a:r>
              <a:rPr lang="en-US" altLang="ja-JP" sz="2400" dirty="0"/>
              <a:t>L</a:t>
            </a:r>
            <a:r>
              <a:rPr lang="ja-JP" altLang="en-US" sz="2400" dirty="0"/>
              <a:t>字型にすることで散乱を見る：振幅基準</a:t>
            </a:r>
            <a:endParaRPr kumimoji="1" lang="ja-JP" altLang="en-US" sz="2400" dirty="0"/>
          </a:p>
        </p:txBody>
      </p:sp>
    </p:spTree>
    <p:extLst>
      <p:ext uri="{BB962C8B-B14F-4D97-AF65-F5344CB8AC3E}">
        <p14:creationId xmlns:p14="http://schemas.microsoft.com/office/powerpoint/2010/main" val="139257869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F9EB93D6-6DC6-0564-7C97-A2021CDE3D7F}"/>
              </a:ext>
            </a:extLst>
          </p:cNvPr>
          <p:cNvSpPr>
            <a:spLocks noGrp="1"/>
          </p:cNvSpPr>
          <p:nvPr>
            <p:ph type="sldNum" sz="quarter" idx="12"/>
          </p:nvPr>
        </p:nvSpPr>
        <p:spPr/>
        <p:txBody>
          <a:bodyPr/>
          <a:lstStyle/>
          <a:p>
            <a:fld id="{AB492E1D-532B-4343-855D-235CD69FFFAA}" type="slidenum">
              <a:rPr lang="ja-JP" altLang="en-US" smtClean="0"/>
              <a:pPr/>
              <a:t>119</a:t>
            </a:fld>
            <a:endParaRPr lang="ja-JP" altLang="en-US" dirty="0"/>
          </a:p>
        </p:txBody>
      </p:sp>
      <p:pic>
        <p:nvPicPr>
          <p:cNvPr id="4" name="図 3" descr="ダイアグラム が含まれている画像&#10;&#10;自動的に生成された説明">
            <a:extLst>
              <a:ext uri="{FF2B5EF4-FFF2-40B4-BE49-F238E27FC236}">
                <a16:creationId xmlns:a16="http://schemas.microsoft.com/office/drawing/2014/main" id="{80A283E7-93C7-5F40-DB32-B732C05F5A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640435"/>
            <a:ext cx="4026716" cy="3020037"/>
          </a:xfrm>
          <a:prstGeom prst="rect">
            <a:avLst/>
          </a:prstGeom>
        </p:spPr>
      </p:pic>
      <p:pic>
        <p:nvPicPr>
          <p:cNvPr id="6" name="図 5" descr="グラフ&#10;&#10;自動的に生成された説明">
            <a:extLst>
              <a:ext uri="{FF2B5EF4-FFF2-40B4-BE49-F238E27FC236}">
                <a16:creationId xmlns:a16="http://schemas.microsoft.com/office/drawing/2014/main" id="{C2126E8D-7E3F-6BF5-24E3-6A42DF23C4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26717" y="640434"/>
            <a:ext cx="4026716" cy="3020037"/>
          </a:xfrm>
          <a:prstGeom prst="rect">
            <a:avLst/>
          </a:prstGeom>
        </p:spPr>
      </p:pic>
      <p:pic>
        <p:nvPicPr>
          <p:cNvPr id="8" name="図 7" descr="グラフ&#10;&#10;自動的に生成された説明">
            <a:extLst>
              <a:ext uri="{FF2B5EF4-FFF2-40B4-BE49-F238E27FC236}">
                <a16:creationId xmlns:a16="http://schemas.microsoft.com/office/drawing/2014/main" id="{357C28FC-C30B-D2D4-C0BD-7479020E1E0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65285" y="640433"/>
            <a:ext cx="4026717" cy="3020038"/>
          </a:xfrm>
          <a:prstGeom prst="rect">
            <a:avLst/>
          </a:prstGeom>
        </p:spPr>
      </p:pic>
      <p:pic>
        <p:nvPicPr>
          <p:cNvPr id="10" name="図 9" descr="グラフ&#10;&#10;自動的に生成された説明">
            <a:extLst>
              <a:ext uri="{FF2B5EF4-FFF2-40B4-BE49-F238E27FC236}">
                <a16:creationId xmlns:a16="http://schemas.microsoft.com/office/drawing/2014/main" id="{06AA8768-B5F9-F6DA-935A-6979EB3B4EB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3837963"/>
            <a:ext cx="4026716" cy="3020037"/>
          </a:xfrm>
          <a:prstGeom prst="rect">
            <a:avLst/>
          </a:prstGeom>
        </p:spPr>
      </p:pic>
      <p:sp>
        <p:nvSpPr>
          <p:cNvPr id="3" name="テキスト ボックス 2">
            <a:extLst>
              <a:ext uri="{FF2B5EF4-FFF2-40B4-BE49-F238E27FC236}">
                <a16:creationId xmlns:a16="http://schemas.microsoft.com/office/drawing/2014/main" id="{D0395F0D-0310-D74F-C8DC-ED61376DC4F9}"/>
              </a:ext>
            </a:extLst>
          </p:cNvPr>
          <p:cNvSpPr txBox="1"/>
          <p:nvPr/>
        </p:nvSpPr>
        <p:spPr>
          <a:xfrm>
            <a:off x="2677886" y="134388"/>
            <a:ext cx="6309360" cy="461665"/>
          </a:xfrm>
          <a:prstGeom prst="rect">
            <a:avLst/>
          </a:prstGeom>
          <a:noFill/>
        </p:spPr>
        <p:txBody>
          <a:bodyPr wrap="square" rtlCol="0">
            <a:spAutoFit/>
          </a:bodyPr>
          <a:lstStyle/>
          <a:p>
            <a:pPr algn="ctr"/>
            <a:r>
              <a:rPr lang="en-US" altLang="ja-JP" sz="2400" dirty="0"/>
              <a:t>L</a:t>
            </a:r>
            <a:r>
              <a:rPr lang="ja-JP" altLang="en-US" sz="2400" dirty="0"/>
              <a:t>字型にすることで散乱を見る</a:t>
            </a:r>
            <a:endParaRPr kumimoji="1" lang="ja-JP" altLang="en-US" sz="2400" dirty="0"/>
          </a:p>
        </p:txBody>
      </p:sp>
      <p:sp>
        <p:nvSpPr>
          <p:cNvPr id="5" name="テキスト ボックス 4">
            <a:extLst>
              <a:ext uri="{FF2B5EF4-FFF2-40B4-BE49-F238E27FC236}">
                <a16:creationId xmlns:a16="http://schemas.microsoft.com/office/drawing/2014/main" id="{F68ED80E-0624-91A7-1009-DC12CC4F61C2}"/>
              </a:ext>
            </a:extLst>
          </p:cNvPr>
          <p:cNvSpPr txBox="1"/>
          <p:nvPr/>
        </p:nvSpPr>
        <p:spPr>
          <a:xfrm>
            <a:off x="5159829" y="4389120"/>
            <a:ext cx="6100354" cy="369332"/>
          </a:xfrm>
          <a:prstGeom prst="rect">
            <a:avLst/>
          </a:prstGeom>
          <a:noFill/>
        </p:spPr>
        <p:txBody>
          <a:bodyPr wrap="square" rtlCol="0">
            <a:spAutoFit/>
          </a:bodyPr>
          <a:lstStyle/>
          <a:p>
            <a:r>
              <a:rPr kumimoji="1" lang="ja-JP" altLang="en-US" dirty="0"/>
              <a:t>・</a:t>
            </a:r>
          </a:p>
        </p:txBody>
      </p:sp>
      <p:sp>
        <p:nvSpPr>
          <p:cNvPr id="7" name="テキスト ボックス 6">
            <a:extLst>
              <a:ext uri="{FF2B5EF4-FFF2-40B4-BE49-F238E27FC236}">
                <a16:creationId xmlns:a16="http://schemas.microsoft.com/office/drawing/2014/main" id="{7DE36C82-677E-58AD-6511-458146EE2F63}"/>
              </a:ext>
            </a:extLst>
          </p:cNvPr>
          <p:cNvSpPr txBox="1"/>
          <p:nvPr/>
        </p:nvSpPr>
        <p:spPr>
          <a:xfrm>
            <a:off x="4245610" y="4472405"/>
            <a:ext cx="7615645" cy="1200329"/>
          </a:xfrm>
          <a:prstGeom prst="rect">
            <a:avLst/>
          </a:prstGeom>
          <a:noFill/>
        </p:spPr>
        <p:txBody>
          <a:bodyPr wrap="square" rtlCol="0">
            <a:spAutoFit/>
          </a:bodyPr>
          <a:lstStyle/>
          <a:p>
            <a:r>
              <a:rPr kumimoji="1" lang="ja-JP" altLang="en-US" dirty="0"/>
              <a:t>・振幅によって色が変化するようにプロット</a:t>
            </a:r>
            <a:endParaRPr kumimoji="1" lang="en-US" altLang="ja-JP" dirty="0"/>
          </a:p>
          <a:p>
            <a:r>
              <a:rPr lang="ja-JP" altLang="en-US" dirty="0"/>
              <a:t>・振幅が大きい値は</a:t>
            </a:r>
            <a:r>
              <a:rPr lang="en-US" altLang="ja-JP" dirty="0"/>
              <a:t>(</a:t>
            </a:r>
            <a:r>
              <a:rPr lang="en-US" altLang="ja-JP" dirty="0" err="1"/>
              <a:t>x,y,z</a:t>
            </a:r>
            <a:r>
              <a:rPr lang="en-US" altLang="ja-JP" dirty="0"/>
              <a:t>)=(-1,0,0)</a:t>
            </a:r>
            <a:r>
              <a:rPr lang="ja-JP" altLang="en-US" dirty="0"/>
              <a:t>周辺</a:t>
            </a:r>
            <a:r>
              <a:rPr lang="en-US" altLang="ja-JP" dirty="0"/>
              <a:t>(</a:t>
            </a:r>
            <a:r>
              <a:rPr lang="ja-JP" altLang="en-US" dirty="0"/>
              <a:t>垂直偏波</a:t>
            </a:r>
            <a:r>
              <a:rPr lang="en-US" altLang="ja-JP" dirty="0"/>
              <a:t>)</a:t>
            </a:r>
            <a:r>
              <a:rPr lang="ja-JP" altLang="en-US" dirty="0"/>
              <a:t>らへんに密集</a:t>
            </a:r>
            <a:endParaRPr lang="en-US" altLang="ja-JP" dirty="0"/>
          </a:p>
          <a:p>
            <a:r>
              <a:rPr lang="ja-JP" altLang="en-US" dirty="0"/>
              <a:t>・振幅が大きい：パイプの反応がある</a:t>
            </a:r>
            <a:endParaRPr lang="en-US" altLang="ja-JP" dirty="0"/>
          </a:p>
          <a:p>
            <a:r>
              <a:rPr lang="ja-JP" altLang="en-US" dirty="0"/>
              <a:t>・向きと合わせて実装に組み込むことができそう</a:t>
            </a:r>
            <a:endParaRPr lang="en-US" altLang="ja-JP" dirty="0"/>
          </a:p>
        </p:txBody>
      </p:sp>
    </p:spTree>
    <p:extLst>
      <p:ext uri="{BB962C8B-B14F-4D97-AF65-F5344CB8AC3E}">
        <p14:creationId xmlns:p14="http://schemas.microsoft.com/office/powerpoint/2010/main" val="29819144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F5E1A7F-EA62-DCE1-A680-EBCBB1E06ED9}"/>
              </a:ext>
            </a:extLst>
          </p:cNvPr>
          <p:cNvSpPr>
            <a:spLocks noGrp="1"/>
          </p:cNvSpPr>
          <p:nvPr>
            <p:ph type="title"/>
          </p:nvPr>
        </p:nvSpPr>
        <p:spPr>
          <a:xfrm>
            <a:off x="838200" y="365125"/>
            <a:ext cx="9557084" cy="561307"/>
          </a:xfrm>
        </p:spPr>
        <p:txBody>
          <a:bodyPr>
            <a:normAutofit/>
          </a:bodyPr>
          <a:lstStyle/>
          <a:p>
            <a:r>
              <a:rPr lang="ja-JP" altLang="en-US" sz="2800" dirty="0"/>
              <a:t>進捗状況</a:t>
            </a:r>
            <a:endParaRPr kumimoji="1" lang="ja-JP" altLang="en-US" sz="2800" dirty="0"/>
          </a:p>
        </p:txBody>
      </p:sp>
      <p:sp>
        <p:nvSpPr>
          <p:cNvPr id="4" name="スライド番号プレースホルダー 3">
            <a:extLst>
              <a:ext uri="{FF2B5EF4-FFF2-40B4-BE49-F238E27FC236}">
                <a16:creationId xmlns:a16="http://schemas.microsoft.com/office/drawing/2014/main" id="{93AD997A-7B6B-9B8B-A9D0-B1797ABC3E15}"/>
              </a:ext>
            </a:extLst>
          </p:cNvPr>
          <p:cNvSpPr>
            <a:spLocks noGrp="1"/>
          </p:cNvSpPr>
          <p:nvPr>
            <p:ph type="sldNum" sz="quarter" idx="12"/>
          </p:nvPr>
        </p:nvSpPr>
        <p:spPr/>
        <p:txBody>
          <a:bodyPr/>
          <a:lstStyle/>
          <a:p>
            <a:fld id="{AB492E1D-532B-4343-855D-235CD69FFFAA}" type="slidenum">
              <a:rPr kumimoji="1" lang="ja-JP" altLang="en-US" smtClean="0"/>
              <a:t>12</a:t>
            </a:fld>
            <a:endParaRPr kumimoji="1" lang="ja-JP" altLang="en-US"/>
          </a:p>
        </p:txBody>
      </p:sp>
      <p:sp>
        <p:nvSpPr>
          <p:cNvPr id="3" name="テキスト ボックス 2">
            <a:extLst>
              <a:ext uri="{FF2B5EF4-FFF2-40B4-BE49-F238E27FC236}">
                <a16:creationId xmlns:a16="http://schemas.microsoft.com/office/drawing/2014/main" id="{1A5DC431-5D4E-04DE-0D58-30A8E446B7F1}"/>
              </a:ext>
            </a:extLst>
          </p:cNvPr>
          <p:cNvSpPr txBox="1"/>
          <p:nvPr/>
        </p:nvSpPr>
        <p:spPr>
          <a:xfrm>
            <a:off x="838200" y="1479884"/>
            <a:ext cx="9156032" cy="4647426"/>
          </a:xfrm>
          <a:prstGeom prst="rect">
            <a:avLst/>
          </a:prstGeom>
          <a:noFill/>
        </p:spPr>
        <p:txBody>
          <a:bodyPr wrap="square" rtlCol="0">
            <a:spAutoFit/>
          </a:bodyPr>
          <a:lstStyle/>
          <a:p>
            <a:r>
              <a:rPr lang="ja-JP" altLang="en-US" sz="2400" dirty="0"/>
              <a:t>・異なる周波数ごとの電場の広がりを見ることができた</a:t>
            </a:r>
            <a:endParaRPr lang="en-US" altLang="ja-JP" sz="2400" dirty="0"/>
          </a:p>
          <a:p>
            <a:r>
              <a:rPr kumimoji="1" lang="ja-JP" altLang="en-US" sz="2400" dirty="0"/>
              <a:t>・特に垂直偏波と水平偏波での違いが確認できた</a:t>
            </a:r>
            <a:endParaRPr kumimoji="1" lang="en-US" altLang="ja-JP" sz="2400" dirty="0"/>
          </a:p>
          <a:p>
            <a:endParaRPr kumimoji="1" lang="en-US" altLang="ja-JP" sz="2400" dirty="0"/>
          </a:p>
          <a:p>
            <a:r>
              <a:rPr kumimoji="1" lang="ja-JP" altLang="en-US" sz="2800" dirty="0"/>
              <a:t>取り組み中のこと</a:t>
            </a:r>
            <a:endParaRPr kumimoji="1" lang="en-US" altLang="ja-JP" sz="2800" dirty="0"/>
          </a:p>
          <a:p>
            <a:endParaRPr lang="en-US" altLang="ja-JP" sz="2800" dirty="0"/>
          </a:p>
          <a:p>
            <a:r>
              <a:rPr kumimoji="1" lang="ja-JP" altLang="en-US" sz="2400" dirty="0"/>
              <a:t>・あくまで電場の広がりを見てるだけ</a:t>
            </a:r>
            <a:endParaRPr kumimoji="1" lang="en-US" altLang="ja-JP" sz="2400" dirty="0"/>
          </a:p>
          <a:p>
            <a:r>
              <a:rPr lang="ja-JP" altLang="en-US" sz="2400" dirty="0"/>
              <a:t>　→</a:t>
            </a:r>
            <a:r>
              <a:rPr lang="en-US" altLang="ja-JP" sz="2400" dirty="0" err="1"/>
              <a:t>gpr</a:t>
            </a:r>
            <a:r>
              <a:rPr lang="en-US" altLang="ja-JP" sz="2400" dirty="0"/>
              <a:t>(</a:t>
            </a:r>
            <a:r>
              <a:rPr lang="ja-JP" altLang="en-US" sz="2400" dirty="0"/>
              <a:t>地中レーダー</a:t>
            </a:r>
            <a:r>
              <a:rPr lang="en-US" altLang="ja-JP" sz="2400" dirty="0"/>
              <a:t>)</a:t>
            </a:r>
            <a:r>
              <a:rPr lang="ja-JP" altLang="en-US" sz="2400" dirty="0"/>
              <a:t>のように周波数領域を</a:t>
            </a:r>
            <a:endParaRPr lang="en-US" altLang="ja-JP" sz="2400" dirty="0"/>
          </a:p>
          <a:p>
            <a:r>
              <a:rPr lang="ja-JP" altLang="en-US" sz="2400" dirty="0"/>
              <a:t>　　距離に変換した</a:t>
            </a:r>
            <a:r>
              <a:rPr kumimoji="1" lang="ja-JP" altLang="en-US" sz="2400" dirty="0"/>
              <a:t>三次元データと異なる</a:t>
            </a:r>
            <a:endParaRPr kumimoji="1" lang="en-US" altLang="ja-JP" sz="2400" dirty="0"/>
          </a:p>
          <a:p>
            <a:r>
              <a:rPr lang="ja-JP" altLang="en-US" sz="2400" dirty="0"/>
              <a:t>・</a:t>
            </a:r>
            <a:r>
              <a:rPr lang="en-US" altLang="ja-JP" sz="2400" dirty="0"/>
              <a:t>C</a:t>
            </a:r>
            <a:r>
              <a:rPr lang="ja-JP" altLang="en-US" sz="2400" dirty="0"/>
              <a:t>言語で書かれているオープンソースなので</a:t>
            </a:r>
            <a:endParaRPr lang="en-US" altLang="ja-JP" sz="2400" dirty="0"/>
          </a:p>
          <a:p>
            <a:r>
              <a:rPr kumimoji="1" lang="ja-JP" altLang="en-US" sz="2400" dirty="0"/>
              <a:t>　自分で</a:t>
            </a:r>
            <a:r>
              <a:rPr lang="ja-JP" altLang="en-US" sz="2400" dirty="0"/>
              <a:t>測定装置と同じデータ形式で出力できる</a:t>
            </a:r>
            <a:endParaRPr lang="en-US" altLang="ja-JP" sz="2400" dirty="0"/>
          </a:p>
          <a:p>
            <a:r>
              <a:rPr kumimoji="1" lang="ja-JP" altLang="en-US" sz="2400" dirty="0"/>
              <a:t>　よう書き換えようとしている</a:t>
            </a:r>
            <a:endParaRPr kumimoji="1" lang="en-US" altLang="ja-JP" sz="2400" dirty="0"/>
          </a:p>
          <a:p>
            <a:r>
              <a:rPr lang="ja-JP" altLang="en-US" sz="2400" dirty="0"/>
              <a:t>→その上で測定データと比較する</a:t>
            </a:r>
            <a:endParaRPr kumimoji="1" lang="en-US" altLang="ja-JP" sz="2400" dirty="0"/>
          </a:p>
        </p:txBody>
      </p:sp>
      <p:pic>
        <p:nvPicPr>
          <p:cNvPr id="15" name="図 14">
            <a:extLst>
              <a:ext uri="{FF2B5EF4-FFF2-40B4-BE49-F238E27FC236}">
                <a16:creationId xmlns:a16="http://schemas.microsoft.com/office/drawing/2014/main" id="{7C7C18A2-7F0D-3622-14DB-972B85C099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16779" y="2004390"/>
            <a:ext cx="3902243" cy="3756455"/>
          </a:xfrm>
          <a:prstGeom prst="rect">
            <a:avLst/>
          </a:prstGeom>
        </p:spPr>
      </p:pic>
    </p:spTree>
    <p:extLst>
      <p:ext uri="{BB962C8B-B14F-4D97-AF65-F5344CB8AC3E}">
        <p14:creationId xmlns:p14="http://schemas.microsoft.com/office/powerpoint/2010/main" val="484677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F17EFAA-2AF6-A238-B4BA-D3894884FBF1}"/>
              </a:ext>
            </a:extLst>
          </p:cNvPr>
          <p:cNvSpPr>
            <a:spLocks noGrp="1"/>
          </p:cNvSpPr>
          <p:nvPr>
            <p:ph type="title"/>
          </p:nvPr>
        </p:nvSpPr>
        <p:spPr/>
        <p:txBody>
          <a:bodyPr/>
          <a:lstStyle/>
          <a:p>
            <a:r>
              <a:rPr kumimoji="1" lang="en-US" altLang="ja-JP" dirty="0"/>
              <a:t>Ansys HFSS</a:t>
            </a:r>
            <a:endParaRPr kumimoji="1" lang="ja-JP" altLang="en-US" dirty="0"/>
          </a:p>
        </p:txBody>
      </p:sp>
      <p:sp>
        <p:nvSpPr>
          <p:cNvPr id="4" name="スライド番号プレースホルダー 3">
            <a:extLst>
              <a:ext uri="{FF2B5EF4-FFF2-40B4-BE49-F238E27FC236}">
                <a16:creationId xmlns:a16="http://schemas.microsoft.com/office/drawing/2014/main" id="{BBB09157-CCC7-34B6-90BB-950D2A88DB77}"/>
              </a:ext>
            </a:extLst>
          </p:cNvPr>
          <p:cNvSpPr>
            <a:spLocks noGrp="1"/>
          </p:cNvSpPr>
          <p:nvPr>
            <p:ph type="sldNum" sz="quarter" idx="12"/>
          </p:nvPr>
        </p:nvSpPr>
        <p:spPr/>
        <p:txBody>
          <a:bodyPr/>
          <a:lstStyle/>
          <a:p>
            <a:fld id="{AB492E1D-532B-4343-855D-235CD69FFFAA}" type="slidenum">
              <a:rPr kumimoji="1" lang="ja-JP" altLang="en-US" smtClean="0"/>
              <a:t>13</a:t>
            </a:fld>
            <a:endParaRPr kumimoji="1" lang="ja-JP" altLang="en-US"/>
          </a:p>
        </p:txBody>
      </p:sp>
      <p:sp>
        <p:nvSpPr>
          <p:cNvPr id="3" name="テキスト ボックス 2">
            <a:extLst>
              <a:ext uri="{FF2B5EF4-FFF2-40B4-BE49-F238E27FC236}">
                <a16:creationId xmlns:a16="http://schemas.microsoft.com/office/drawing/2014/main" id="{62CD5F67-2823-4D3C-DBB9-B41D4B72E013}"/>
              </a:ext>
            </a:extLst>
          </p:cNvPr>
          <p:cNvSpPr txBox="1"/>
          <p:nvPr/>
        </p:nvSpPr>
        <p:spPr>
          <a:xfrm>
            <a:off x="850231" y="2038398"/>
            <a:ext cx="5983705" cy="1938992"/>
          </a:xfrm>
          <a:prstGeom prst="rect">
            <a:avLst/>
          </a:prstGeom>
          <a:noFill/>
        </p:spPr>
        <p:txBody>
          <a:bodyPr wrap="square" rtlCol="0">
            <a:spAutoFit/>
          </a:bodyPr>
          <a:lstStyle/>
          <a:p>
            <a:r>
              <a:rPr kumimoji="1" lang="ja-JP" altLang="en-US" sz="2400" dirty="0"/>
              <a:t>・電磁界シミュレーションソフト</a:t>
            </a:r>
            <a:endParaRPr kumimoji="1" lang="en-US" altLang="ja-JP" sz="2400" dirty="0"/>
          </a:p>
          <a:p>
            <a:r>
              <a:rPr lang="ja-JP" altLang="en-US" sz="2400" dirty="0"/>
              <a:t>・有限要素法を用いて電磁界解析</a:t>
            </a:r>
            <a:endParaRPr lang="en-US" altLang="ja-JP" sz="2400" dirty="0"/>
          </a:p>
          <a:p>
            <a:r>
              <a:rPr lang="ja-JP" altLang="en-US" sz="2400" dirty="0"/>
              <a:t>・</a:t>
            </a:r>
            <a:r>
              <a:rPr lang="en-US" altLang="ja-JP" sz="2400" b="0" i="0" dirty="0">
                <a:solidFill>
                  <a:srgbClr val="000000"/>
                </a:solidFill>
                <a:effectLst/>
                <a:latin typeface="Lucida Grande"/>
              </a:rPr>
              <a:t>S/Y/Z</a:t>
            </a:r>
            <a:r>
              <a:rPr lang="ja-JP" altLang="en-US" sz="2400" b="0" i="0" dirty="0">
                <a:solidFill>
                  <a:srgbClr val="000000"/>
                </a:solidFill>
                <a:effectLst/>
                <a:latin typeface="Lucida Grande"/>
              </a:rPr>
              <a:t>パラメータや放射特性、電磁界分　布を行える</a:t>
            </a:r>
          </a:p>
          <a:p>
            <a:endParaRPr kumimoji="1" lang="ja-JP" altLang="en-US" sz="2400" dirty="0"/>
          </a:p>
        </p:txBody>
      </p:sp>
      <p:pic>
        <p:nvPicPr>
          <p:cNvPr id="5" name="図 4">
            <a:extLst>
              <a:ext uri="{FF2B5EF4-FFF2-40B4-BE49-F238E27FC236}">
                <a16:creationId xmlns:a16="http://schemas.microsoft.com/office/drawing/2014/main" id="{FAFA374A-4241-E491-9B7A-C6CE0A43E0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25177" y="3296652"/>
            <a:ext cx="6728623" cy="2747782"/>
          </a:xfrm>
          <a:prstGeom prst="rect">
            <a:avLst/>
          </a:prstGeom>
        </p:spPr>
      </p:pic>
      <p:sp>
        <p:nvSpPr>
          <p:cNvPr id="6" name="テキスト ボックス 5">
            <a:extLst>
              <a:ext uri="{FF2B5EF4-FFF2-40B4-BE49-F238E27FC236}">
                <a16:creationId xmlns:a16="http://schemas.microsoft.com/office/drawing/2014/main" id="{A925A54A-AC5F-4A27-EE63-49A93EE9435B}"/>
              </a:ext>
            </a:extLst>
          </p:cNvPr>
          <p:cNvSpPr txBox="1"/>
          <p:nvPr/>
        </p:nvSpPr>
        <p:spPr>
          <a:xfrm>
            <a:off x="4740442" y="6219523"/>
            <a:ext cx="6613358" cy="369332"/>
          </a:xfrm>
          <a:prstGeom prst="rect">
            <a:avLst/>
          </a:prstGeom>
          <a:noFill/>
        </p:spPr>
        <p:txBody>
          <a:bodyPr wrap="square" rtlCol="0">
            <a:spAutoFit/>
          </a:bodyPr>
          <a:lstStyle/>
          <a:p>
            <a:r>
              <a:rPr kumimoji="1" lang="en-US" altLang="ja-JP" dirty="0"/>
              <a:t>[1]https://www.cybernet.co.jp/ansys/product/lineup/hfss/</a:t>
            </a:r>
            <a:endParaRPr kumimoji="1" lang="ja-JP" altLang="en-US" dirty="0"/>
          </a:p>
        </p:txBody>
      </p:sp>
      <p:sp>
        <p:nvSpPr>
          <p:cNvPr id="7" name="テキスト ボックス 6">
            <a:extLst>
              <a:ext uri="{FF2B5EF4-FFF2-40B4-BE49-F238E27FC236}">
                <a16:creationId xmlns:a16="http://schemas.microsoft.com/office/drawing/2014/main" id="{D404078E-4CC1-0ADB-7AC0-04BFA1345B53}"/>
              </a:ext>
            </a:extLst>
          </p:cNvPr>
          <p:cNvSpPr txBox="1"/>
          <p:nvPr/>
        </p:nvSpPr>
        <p:spPr>
          <a:xfrm>
            <a:off x="469232" y="3850106"/>
            <a:ext cx="3994484" cy="2308324"/>
          </a:xfrm>
          <a:prstGeom prst="rect">
            <a:avLst/>
          </a:prstGeom>
          <a:noFill/>
        </p:spPr>
        <p:txBody>
          <a:bodyPr wrap="square" rtlCol="0">
            <a:spAutoFit/>
          </a:bodyPr>
          <a:lstStyle/>
          <a:p>
            <a:r>
              <a:rPr kumimoji="1" lang="ja-JP" altLang="en-US" sz="2400" dirty="0"/>
              <a:t>・</a:t>
            </a:r>
            <a:r>
              <a:rPr lang="en-US" altLang="ja-JP" sz="2400" b="0" i="0" dirty="0">
                <a:solidFill>
                  <a:srgbClr val="000000"/>
                </a:solidFill>
                <a:effectLst/>
                <a:latin typeface="Lucida Grande"/>
              </a:rPr>
              <a:t>Adaptive Auto Mesh</a:t>
            </a:r>
            <a:r>
              <a:rPr lang="ja-JP" altLang="en-US" sz="2400" b="0" i="0" dirty="0">
                <a:solidFill>
                  <a:srgbClr val="000000"/>
                </a:solidFill>
                <a:effectLst/>
                <a:latin typeface="Lucida Grande"/>
              </a:rPr>
              <a:t>機能は、電磁界解析と同時にメッシュの最適化を行うアルゴリズムにより、複雑な電磁界現象に対して効率よくメッシュを作成</a:t>
            </a:r>
            <a:endParaRPr kumimoji="1" lang="ja-JP" altLang="en-US" sz="2400" dirty="0"/>
          </a:p>
        </p:txBody>
      </p:sp>
    </p:spTree>
    <p:extLst>
      <p:ext uri="{BB962C8B-B14F-4D97-AF65-F5344CB8AC3E}">
        <p14:creationId xmlns:p14="http://schemas.microsoft.com/office/powerpoint/2010/main" val="13633015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0F7E2DC-5DDB-4927-5481-FB8FF6B2CC8C}"/>
              </a:ext>
            </a:extLst>
          </p:cNvPr>
          <p:cNvSpPr>
            <a:spLocks noGrp="1"/>
          </p:cNvSpPr>
          <p:nvPr>
            <p:ph type="title"/>
          </p:nvPr>
        </p:nvSpPr>
        <p:spPr/>
        <p:txBody>
          <a:bodyPr/>
          <a:lstStyle/>
          <a:p>
            <a:r>
              <a:rPr kumimoji="1" lang="ja-JP" altLang="en-US" dirty="0"/>
              <a:t>有限要素法</a:t>
            </a:r>
          </a:p>
        </p:txBody>
      </p:sp>
      <p:sp>
        <p:nvSpPr>
          <p:cNvPr id="3" name="スライド番号プレースホルダー 2">
            <a:extLst>
              <a:ext uri="{FF2B5EF4-FFF2-40B4-BE49-F238E27FC236}">
                <a16:creationId xmlns:a16="http://schemas.microsoft.com/office/drawing/2014/main" id="{5226F43D-41AD-B906-17CA-F88936BF0F43}"/>
              </a:ext>
            </a:extLst>
          </p:cNvPr>
          <p:cNvSpPr>
            <a:spLocks noGrp="1"/>
          </p:cNvSpPr>
          <p:nvPr>
            <p:ph type="sldNum" sz="quarter" idx="12"/>
          </p:nvPr>
        </p:nvSpPr>
        <p:spPr/>
        <p:txBody>
          <a:bodyPr/>
          <a:lstStyle/>
          <a:p>
            <a:fld id="{AB492E1D-532B-4343-855D-235CD69FFFAA}" type="slidenum">
              <a:rPr kumimoji="1" lang="ja-JP" altLang="en-US" smtClean="0"/>
              <a:t>14</a:t>
            </a:fld>
            <a:endParaRPr kumimoji="1" lang="ja-JP" altLang="en-US"/>
          </a:p>
        </p:txBody>
      </p:sp>
      <p:pic>
        <p:nvPicPr>
          <p:cNvPr id="4" name="図 3">
            <a:extLst>
              <a:ext uri="{FF2B5EF4-FFF2-40B4-BE49-F238E27FC236}">
                <a16:creationId xmlns:a16="http://schemas.microsoft.com/office/drawing/2014/main" id="{3E867EBC-80A5-F102-691D-62F656D82D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0070" y="1527229"/>
            <a:ext cx="4527051" cy="3947140"/>
          </a:xfrm>
          <a:prstGeom prst="rect">
            <a:avLst/>
          </a:prstGeom>
        </p:spPr>
      </p:pic>
      <p:pic>
        <p:nvPicPr>
          <p:cNvPr id="6" name="図 5">
            <a:extLst>
              <a:ext uri="{FF2B5EF4-FFF2-40B4-BE49-F238E27FC236}">
                <a16:creationId xmlns:a16="http://schemas.microsoft.com/office/drawing/2014/main" id="{6F8F9DD2-1D2E-7522-EC8F-74373B6B68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4484" y="1527229"/>
            <a:ext cx="3781953" cy="2238687"/>
          </a:xfrm>
          <a:prstGeom prst="rect">
            <a:avLst/>
          </a:prstGeom>
        </p:spPr>
      </p:pic>
      <p:sp>
        <p:nvSpPr>
          <p:cNvPr id="7" name="テキスト ボックス 6">
            <a:extLst>
              <a:ext uri="{FF2B5EF4-FFF2-40B4-BE49-F238E27FC236}">
                <a16:creationId xmlns:a16="http://schemas.microsoft.com/office/drawing/2014/main" id="{E44B1D7F-C39D-B137-6272-92A76D958EDF}"/>
              </a:ext>
            </a:extLst>
          </p:cNvPr>
          <p:cNvSpPr txBox="1"/>
          <p:nvPr/>
        </p:nvSpPr>
        <p:spPr>
          <a:xfrm>
            <a:off x="5811864" y="4277532"/>
            <a:ext cx="5850066" cy="1569660"/>
          </a:xfrm>
          <a:prstGeom prst="rect">
            <a:avLst/>
          </a:prstGeom>
          <a:noFill/>
        </p:spPr>
        <p:txBody>
          <a:bodyPr wrap="square" rtlCol="0">
            <a:spAutoFit/>
          </a:bodyPr>
          <a:lstStyle/>
          <a:p>
            <a:r>
              <a:rPr kumimoji="1" lang="ja-JP" altLang="en-US" sz="2400" dirty="0"/>
              <a:t>・構造物を複数の有限個の要素に分割して解析</a:t>
            </a:r>
            <a:endParaRPr kumimoji="1" lang="en-US" altLang="ja-JP" sz="2400" dirty="0"/>
          </a:p>
          <a:p>
            <a:r>
              <a:rPr lang="ja-JP" altLang="en-US" sz="2400" dirty="0"/>
              <a:t>・メッシュは細かくするほど、計算精度が良くなるが解析時間は長くなる</a:t>
            </a:r>
            <a:endParaRPr kumimoji="1" lang="ja-JP" altLang="en-US" sz="2400" dirty="0"/>
          </a:p>
        </p:txBody>
      </p:sp>
    </p:spTree>
    <p:extLst>
      <p:ext uri="{BB962C8B-B14F-4D97-AF65-F5344CB8AC3E}">
        <p14:creationId xmlns:p14="http://schemas.microsoft.com/office/powerpoint/2010/main" val="9168452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54D60B5-59F7-B03E-8CAE-19729399BCC1}"/>
              </a:ext>
            </a:extLst>
          </p:cNvPr>
          <p:cNvSpPr>
            <a:spLocks noGrp="1"/>
          </p:cNvSpPr>
          <p:nvPr>
            <p:ph type="title"/>
          </p:nvPr>
        </p:nvSpPr>
        <p:spPr>
          <a:xfrm>
            <a:off x="838200" y="365126"/>
            <a:ext cx="10515600" cy="705685"/>
          </a:xfrm>
        </p:spPr>
        <p:txBody>
          <a:bodyPr>
            <a:normAutofit/>
          </a:bodyPr>
          <a:lstStyle/>
          <a:p>
            <a:r>
              <a:rPr kumimoji="1" lang="ja-JP" altLang="en-US" dirty="0"/>
              <a:t>シミュレーション</a:t>
            </a:r>
          </a:p>
        </p:txBody>
      </p:sp>
      <p:sp>
        <p:nvSpPr>
          <p:cNvPr id="4" name="スライド番号プレースホルダー 3">
            <a:extLst>
              <a:ext uri="{FF2B5EF4-FFF2-40B4-BE49-F238E27FC236}">
                <a16:creationId xmlns:a16="http://schemas.microsoft.com/office/drawing/2014/main" id="{769E904E-E3DF-7F62-4D25-F6A75D5A43FC}"/>
              </a:ext>
            </a:extLst>
          </p:cNvPr>
          <p:cNvSpPr>
            <a:spLocks noGrp="1"/>
          </p:cNvSpPr>
          <p:nvPr>
            <p:ph type="sldNum" sz="quarter" idx="12"/>
          </p:nvPr>
        </p:nvSpPr>
        <p:spPr/>
        <p:txBody>
          <a:bodyPr/>
          <a:lstStyle/>
          <a:p>
            <a:fld id="{AB492E1D-532B-4343-855D-235CD69FFFAA}" type="slidenum">
              <a:rPr kumimoji="1" lang="ja-JP" altLang="en-US" smtClean="0"/>
              <a:t>15</a:t>
            </a:fld>
            <a:endParaRPr kumimoji="1" lang="ja-JP" altLang="en-US"/>
          </a:p>
        </p:txBody>
      </p:sp>
      <p:sp>
        <p:nvSpPr>
          <p:cNvPr id="3" name="テキスト ボックス 2">
            <a:extLst>
              <a:ext uri="{FF2B5EF4-FFF2-40B4-BE49-F238E27FC236}">
                <a16:creationId xmlns:a16="http://schemas.microsoft.com/office/drawing/2014/main" id="{276CF532-58DE-190F-33F3-2CA6A00AA6FB}"/>
              </a:ext>
            </a:extLst>
          </p:cNvPr>
          <p:cNvSpPr txBox="1"/>
          <p:nvPr/>
        </p:nvSpPr>
        <p:spPr>
          <a:xfrm>
            <a:off x="118989" y="1756611"/>
            <a:ext cx="9025011" cy="1569660"/>
          </a:xfrm>
          <a:prstGeom prst="rect">
            <a:avLst/>
          </a:prstGeom>
          <a:noFill/>
        </p:spPr>
        <p:txBody>
          <a:bodyPr wrap="square" rtlCol="0">
            <a:spAutoFit/>
          </a:bodyPr>
          <a:lstStyle/>
          <a:p>
            <a:r>
              <a:rPr lang="ja-JP" altLang="en-US" sz="2400" dirty="0"/>
              <a:t>・送信と受信用の</a:t>
            </a:r>
            <a:r>
              <a:rPr lang="en-US" altLang="ja-JP" sz="2400" dirty="0"/>
              <a:t>Tx-Rx</a:t>
            </a:r>
            <a:r>
              <a:rPr lang="ja-JP" altLang="en-US" sz="2400" dirty="0"/>
              <a:t>アンテナ</a:t>
            </a:r>
            <a:r>
              <a:rPr lang="en-US" altLang="ja-JP" sz="2400" dirty="0"/>
              <a:t>(5cm</a:t>
            </a:r>
            <a:r>
              <a:rPr lang="ja-JP" altLang="en-US" sz="2400" dirty="0"/>
              <a:t>間隔</a:t>
            </a:r>
            <a:r>
              <a:rPr lang="en-US" altLang="ja-JP" sz="2400" dirty="0"/>
              <a:t>)</a:t>
            </a:r>
          </a:p>
          <a:p>
            <a:r>
              <a:rPr kumimoji="1" lang="ja-JP" altLang="en-US" sz="2400" dirty="0"/>
              <a:t>・空気中</a:t>
            </a:r>
            <a:r>
              <a:rPr kumimoji="1" lang="en-US" altLang="ja-JP" sz="2400" dirty="0"/>
              <a:t>(</a:t>
            </a:r>
            <a:r>
              <a:rPr kumimoji="1" lang="ja-JP" altLang="en-US" sz="2400" dirty="0"/>
              <a:t>図では薄青色</a:t>
            </a:r>
            <a:r>
              <a:rPr kumimoji="1" lang="en-US" altLang="ja-JP" sz="2400" dirty="0"/>
              <a:t>)</a:t>
            </a:r>
            <a:r>
              <a:rPr kumimoji="1" lang="ja-JP" altLang="en-US" sz="2400" dirty="0"/>
              <a:t>について</a:t>
            </a:r>
            <a:r>
              <a:rPr lang="en-US" altLang="ja-JP" sz="2400" dirty="0"/>
              <a:t>1-11GHz(</a:t>
            </a:r>
            <a:r>
              <a:rPr lang="ja-JP" altLang="en-US" sz="2400" dirty="0"/>
              <a:t>装置と同じ周波数</a:t>
            </a:r>
            <a:r>
              <a:rPr lang="en-US" altLang="ja-JP" sz="2400" dirty="0"/>
              <a:t>)</a:t>
            </a:r>
            <a:r>
              <a:rPr lang="ja-JP" altLang="en-US" sz="2400" dirty="0"/>
              <a:t>にして</a:t>
            </a:r>
            <a:r>
              <a:rPr lang="en-US" altLang="ja-JP" sz="2400" dirty="0"/>
              <a:t>S21</a:t>
            </a:r>
            <a:r>
              <a:rPr lang="ja-JP" altLang="en-US" sz="2400" dirty="0"/>
              <a:t>パラメータの測定を行った</a:t>
            </a:r>
            <a:endParaRPr lang="en-US" altLang="ja-JP" sz="2400" dirty="0"/>
          </a:p>
          <a:p>
            <a:endParaRPr kumimoji="1" lang="ja-JP" altLang="en-US" sz="2400" dirty="0"/>
          </a:p>
        </p:txBody>
      </p:sp>
      <p:pic>
        <p:nvPicPr>
          <p:cNvPr id="6" name="図 5">
            <a:extLst>
              <a:ext uri="{FF2B5EF4-FFF2-40B4-BE49-F238E27FC236}">
                <a16:creationId xmlns:a16="http://schemas.microsoft.com/office/drawing/2014/main" id="{4A96A026-AD8A-BC03-6118-8C3668CAE0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60221" y="2656542"/>
            <a:ext cx="7051832" cy="3635974"/>
          </a:xfrm>
          <a:prstGeom prst="rect">
            <a:avLst/>
          </a:prstGeom>
        </p:spPr>
      </p:pic>
      <p:pic>
        <p:nvPicPr>
          <p:cNvPr id="10" name="図 9">
            <a:extLst>
              <a:ext uri="{FF2B5EF4-FFF2-40B4-BE49-F238E27FC236}">
                <a16:creationId xmlns:a16="http://schemas.microsoft.com/office/drawing/2014/main" id="{F8AF39A5-C3EA-03A0-2AB4-56C454755E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301751"/>
            <a:ext cx="4775411" cy="2303586"/>
          </a:xfrm>
          <a:prstGeom prst="rect">
            <a:avLst/>
          </a:prstGeom>
        </p:spPr>
      </p:pic>
      <p:sp>
        <p:nvSpPr>
          <p:cNvPr id="11" name="テキスト ボックス 10">
            <a:extLst>
              <a:ext uri="{FF2B5EF4-FFF2-40B4-BE49-F238E27FC236}">
                <a16:creationId xmlns:a16="http://schemas.microsoft.com/office/drawing/2014/main" id="{22552CAF-72B0-A035-679A-985597DC474D}"/>
              </a:ext>
            </a:extLst>
          </p:cNvPr>
          <p:cNvSpPr txBox="1"/>
          <p:nvPr/>
        </p:nvSpPr>
        <p:spPr>
          <a:xfrm>
            <a:off x="455311" y="3075347"/>
            <a:ext cx="3575268" cy="1477328"/>
          </a:xfrm>
          <a:prstGeom prst="rect">
            <a:avLst/>
          </a:prstGeom>
          <a:noFill/>
        </p:spPr>
        <p:txBody>
          <a:bodyPr wrap="square" rtlCol="0">
            <a:spAutoFit/>
          </a:bodyPr>
          <a:lstStyle/>
          <a:p>
            <a:r>
              <a:rPr kumimoji="1" lang="ja-JP" altLang="en-US" sz="1800" dirty="0"/>
              <a:t>・境界条件を</a:t>
            </a:r>
            <a:r>
              <a:rPr kumimoji="1" lang="en-US" altLang="ja-JP" sz="1800" dirty="0"/>
              <a:t>Radiation</a:t>
            </a:r>
          </a:p>
          <a:p>
            <a:r>
              <a:rPr lang="ja-JP" altLang="en-US" sz="1800" dirty="0"/>
              <a:t>　→設定面に届いた電磁波をそのまま放射する</a:t>
            </a:r>
            <a:endParaRPr lang="en-US" altLang="ja-JP" sz="1800" dirty="0"/>
          </a:p>
          <a:p>
            <a:r>
              <a:rPr kumimoji="1" lang="ja-JP" altLang="en-US" sz="1800" dirty="0"/>
              <a:t>　→反射なし</a:t>
            </a:r>
            <a:endParaRPr kumimoji="1" lang="en-US" altLang="ja-JP" sz="1800" dirty="0"/>
          </a:p>
          <a:p>
            <a:endParaRPr kumimoji="1" lang="ja-JP" altLang="en-US" dirty="0"/>
          </a:p>
        </p:txBody>
      </p:sp>
    </p:spTree>
    <p:extLst>
      <p:ext uri="{BB962C8B-B14F-4D97-AF65-F5344CB8AC3E}">
        <p14:creationId xmlns:p14="http://schemas.microsoft.com/office/powerpoint/2010/main" val="27777472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7BDB4E9-1555-B7A2-EBF4-1B9C8050DBC1}"/>
              </a:ext>
            </a:extLst>
          </p:cNvPr>
          <p:cNvSpPr>
            <a:spLocks noGrp="1"/>
          </p:cNvSpPr>
          <p:nvPr>
            <p:ph type="title"/>
          </p:nvPr>
        </p:nvSpPr>
        <p:spPr/>
        <p:txBody>
          <a:bodyPr/>
          <a:lstStyle/>
          <a:p>
            <a:r>
              <a:rPr lang="ja-JP" altLang="en-US" dirty="0"/>
              <a:t>結果</a:t>
            </a:r>
            <a:r>
              <a:rPr lang="en-US" altLang="ja-JP" dirty="0"/>
              <a:t>(S21)</a:t>
            </a:r>
            <a:endParaRPr kumimoji="1" lang="ja-JP" altLang="en-US" dirty="0"/>
          </a:p>
        </p:txBody>
      </p:sp>
      <p:sp>
        <p:nvSpPr>
          <p:cNvPr id="3" name="スライド番号プレースホルダー 2">
            <a:extLst>
              <a:ext uri="{FF2B5EF4-FFF2-40B4-BE49-F238E27FC236}">
                <a16:creationId xmlns:a16="http://schemas.microsoft.com/office/drawing/2014/main" id="{8CCEC353-1F83-CFF4-5BCA-31F04F914916}"/>
              </a:ext>
            </a:extLst>
          </p:cNvPr>
          <p:cNvSpPr>
            <a:spLocks noGrp="1"/>
          </p:cNvSpPr>
          <p:nvPr>
            <p:ph type="sldNum" sz="quarter" idx="12"/>
          </p:nvPr>
        </p:nvSpPr>
        <p:spPr/>
        <p:txBody>
          <a:bodyPr/>
          <a:lstStyle/>
          <a:p>
            <a:fld id="{AB492E1D-532B-4343-855D-235CD69FFFAA}" type="slidenum">
              <a:rPr kumimoji="1" lang="ja-JP" altLang="en-US" smtClean="0"/>
              <a:t>16</a:t>
            </a:fld>
            <a:endParaRPr kumimoji="1" lang="ja-JP" altLang="en-US"/>
          </a:p>
        </p:txBody>
      </p:sp>
      <p:pic>
        <p:nvPicPr>
          <p:cNvPr id="6" name="図 5">
            <a:extLst>
              <a:ext uri="{FF2B5EF4-FFF2-40B4-BE49-F238E27FC236}">
                <a16:creationId xmlns:a16="http://schemas.microsoft.com/office/drawing/2014/main" id="{C0D4476A-3F90-DD38-F05D-92E6389317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442661"/>
            <a:ext cx="6328611" cy="3773226"/>
          </a:xfrm>
          <a:prstGeom prst="rect">
            <a:avLst/>
          </a:prstGeom>
        </p:spPr>
      </p:pic>
      <p:sp>
        <p:nvSpPr>
          <p:cNvPr id="7" name="テキスト ボックス 6">
            <a:extLst>
              <a:ext uri="{FF2B5EF4-FFF2-40B4-BE49-F238E27FC236}">
                <a16:creationId xmlns:a16="http://schemas.microsoft.com/office/drawing/2014/main" id="{4BD86B76-8FAB-75FA-20F5-80FFABB1D4AE}"/>
              </a:ext>
            </a:extLst>
          </p:cNvPr>
          <p:cNvSpPr txBox="1"/>
          <p:nvPr/>
        </p:nvSpPr>
        <p:spPr>
          <a:xfrm>
            <a:off x="6894095" y="3784726"/>
            <a:ext cx="5065295" cy="2862322"/>
          </a:xfrm>
          <a:prstGeom prst="rect">
            <a:avLst/>
          </a:prstGeom>
          <a:noFill/>
        </p:spPr>
        <p:txBody>
          <a:bodyPr wrap="square" rtlCol="0">
            <a:spAutoFit/>
          </a:bodyPr>
          <a:lstStyle/>
          <a:p>
            <a:endParaRPr lang="en-US" altLang="ja-JP" sz="2000" dirty="0"/>
          </a:p>
          <a:p>
            <a:endParaRPr kumimoji="1" lang="en-US" altLang="ja-JP" sz="2000" dirty="0"/>
          </a:p>
          <a:p>
            <a:r>
              <a:rPr kumimoji="1" lang="ja-JP" altLang="en-US" sz="2000" dirty="0"/>
              <a:t>・時間がかかりすぎる</a:t>
            </a:r>
            <a:endParaRPr lang="en-US" altLang="ja-JP" sz="2000" dirty="0"/>
          </a:p>
          <a:p>
            <a:r>
              <a:rPr kumimoji="1" lang="ja-JP" altLang="en-US" sz="2000" dirty="0"/>
              <a:t>　</a:t>
            </a:r>
            <a:r>
              <a:rPr kumimoji="1" lang="en-US" altLang="ja-JP" sz="2000" dirty="0"/>
              <a:t>1.</a:t>
            </a:r>
            <a:r>
              <a:rPr kumimoji="1" lang="ja-JP" altLang="en-US" sz="2000" dirty="0"/>
              <a:t>メッシュ、収束条件が細かすぎる？</a:t>
            </a:r>
            <a:endParaRPr kumimoji="1" lang="en-US" altLang="ja-JP" sz="2000" dirty="0"/>
          </a:p>
          <a:p>
            <a:r>
              <a:rPr kumimoji="1" lang="ja-JP" altLang="en-US" sz="2000" dirty="0"/>
              <a:t>　</a:t>
            </a:r>
            <a:r>
              <a:rPr kumimoji="1" lang="en-US" altLang="ja-JP" sz="2000" dirty="0"/>
              <a:t>2.</a:t>
            </a:r>
            <a:r>
              <a:rPr kumimoji="1" lang="ja-JP" altLang="en-US" sz="2000" dirty="0"/>
              <a:t>周波数のステップ数が細かい？</a:t>
            </a:r>
            <a:endParaRPr kumimoji="1" lang="en-US" altLang="ja-JP" sz="2000" dirty="0"/>
          </a:p>
          <a:p>
            <a:r>
              <a:rPr lang="ja-JP" altLang="en-US" sz="2000" dirty="0"/>
              <a:t>　</a:t>
            </a:r>
            <a:r>
              <a:rPr lang="en-US" altLang="ja-JP" sz="2000" dirty="0"/>
              <a:t>3.</a:t>
            </a:r>
            <a:r>
              <a:rPr lang="ja-JP" altLang="en-US" sz="2000" dirty="0"/>
              <a:t>アンテナの導体部分のメッシュが複雑だからか</a:t>
            </a:r>
            <a:endParaRPr lang="en-US" altLang="ja-JP" sz="2000" dirty="0"/>
          </a:p>
          <a:p>
            <a:r>
              <a:rPr kumimoji="1" lang="ja-JP" altLang="en-US" sz="2000" dirty="0"/>
              <a:t>　→より簡易的なパッチアンテナで試してみる</a:t>
            </a:r>
          </a:p>
        </p:txBody>
      </p:sp>
      <p:pic>
        <p:nvPicPr>
          <p:cNvPr id="9" name="図 8">
            <a:extLst>
              <a:ext uri="{FF2B5EF4-FFF2-40B4-BE49-F238E27FC236}">
                <a16:creationId xmlns:a16="http://schemas.microsoft.com/office/drawing/2014/main" id="{B5CAB76C-7C98-BCA4-7743-66DBE435EDF4}"/>
              </a:ext>
            </a:extLst>
          </p:cNvPr>
          <p:cNvPicPr>
            <a:picLocks noChangeAspect="1"/>
          </p:cNvPicPr>
          <p:nvPr/>
        </p:nvPicPr>
        <p:blipFill rotWithShape="1">
          <a:blip r:embed="rId3">
            <a:extLst>
              <a:ext uri="{28A0092B-C50C-407E-A947-70E740481C1C}">
                <a14:useLocalDpi xmlns:a14="http://schemas.microsoft.com/office/drawing/2010/main" val="0"/>
              </a:ext>
            </a:extLst>
          </a:blip>
          <a:srcRect b="37476"/>
          <a:stretch/>
        </p:blipFill>
        <p:spPr>
          <a:xfrm>
            <a:off x="6529501" y="365125"/>
            <a:ext cx="5553850" cy="3609474"/>
          </a:xfrm>
          <a:prstGeom prst="rect">
            <a:avLst/>
          </a:prstGeom>
        </p:spPr>
      </p:pic>
    </p:spTree>
    <p:extLst>
      <p:ext uri="{BB962C8B-B14F-4D97-AF65-F5344CB8AC3E}">
        <p14:creationId xmlns:p14="http://schemas.microsoft.com/office/powerpoint/2010/main" val="42343853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86C5745-C969-75E1-26CA-DB2A5F016C7F}"/>
              </a:ext>
            </a:extLst>
          </p:cNvPr>
          <p:cNvSpPr>
            <a:spLocks noGrp="1"/>
          </p:cNvSpPr>
          <p:nvPr>
            <p:ph type="title"/>
          </p:nvPr>
        </p:nvSpPr>
        <p:spPr/>
        <p:txBody>
          <a:bodyPr/>
          <a:lstStyle/>
          <a:p>
            <a:r>
              <a:rPr kumimoji="1" lang="ja-JP" altLang="en-US" dirty="0"/>
              <a:t>パッチアンテナでの測定</a:t>
            </a:r>
          </a:p>
        </p:txBody>
      </p:sp>
      <p:sp>
        <p:nvSpPr>
          <p:cNvPr id="3" name="スライド番号プレースホルダー 2">
            <a:extLst>
              <a:ext uri="{FF2B5EF4-FFF2-40B4-BE49-F238E27FC236}">
                <a16:creationId xmlns:a16="http://schemas.microsoft.com/office/drawing/2014/main" id="{F2787398-DB1E-ED9C-E54F-5E6ACC00B748}"/>
              </a:ext>
            </a:extLst>
          </p:cNvPr>
          <p:cNvSpPr>
            <a:spLocks noGrp="1"/>
          </p:cNvSpPr>
          <p:nvPr>
            <p:ph type="sldNum" sz="quarter" idx="12"/>
          </p:nvPr>
        </p:nvSpPr>
        <p:spPr/>
        <p:txBody>
          <a:bodyPr/>
          <a:lstStyle/>
          <a:p>
            <a:fld id="{AB492E1D-532B-4343-855D-235CD69FFFAA}" type="slidenum">
              <a:rPr kumimoji="1" lang="ja-JP" altLang="en-US" smtClean="0"/>
              <a:t>17</a:t>
            </a:fld>
            <a:endParaRPr kumimoji="1" lang="ja-JP" altLang="en-US"/>
          </a:p>
        </p:txBody>
      </p:sp>
      <p:pic>
        <p:nvPicPr>
          <p:cNvPr id="4" name="図 3">
            <a:extLst>
              <a:ext uri="{FF2B5EF4-FFF2-40B4-BE49-F238E27FC236}">
                <a16:creationId xmlns:a16="http://schemas.microsoft.com/office/drawing/2014/main" id="{68219B58-4B6D-D5F3-C58F-6675CBD07D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23021" y="3111116"/>
            <a:ext cx="6468979" cy="3746884"/>
          </a:xfrm>
          <a:prstGeom prst="rect">
            <a:avLst/>
          </a:prstGeom>
        </p:spPr>
      </p:pic>
      <p:pic>
        <p:nvPicPr>
          <p:cNvPr id="6" name="図 5">
            <a:extLst>
              <a:ext uri="{FF2B5EF4-FFF2-40B4-BE49-F238E27FC236}">
                <a16:creationId xmlns:a16="http://schemas.microsoft.com/office/drawing/2014/main" id="{7DF77868-5EA8-7763-44FF-C0FBA40B05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35140"/>
            <a:ext cx="5329989" cy="2911753"/>
          </a:xfrm>
          <a:prstGeom prst="rect">
            <a:avLst/>
          </a:prstGeom>
        </p:spPr>
      </p:pic>
      <p:sp>
        <p:nvSpPr>
          <p:cNvPr id="7" name="テキスト ボックス 6">
            <a:extLst>
              <a:ext uri="{FF2B5EF4-FFF2-40B4-BE49-F238E27FC236}">
                <a16:creationId xmlns:a16="http://schemas.microsoft.com/office/drawing/2014/main" id="{140A481D-4FD7-05C2-5EEC-488807CC0DB5}"/>
              </a:ext>
            </a:extLst>
          </p:cNvPr>
          <p:cNvSpPr txBox="1"/>
          <p:nvPr/>
        </p:nvSpPr>
        <p:spPr>
          <a:xfrm>
            <a:off x="5723020" y="1690688"/>
            <a:ext cx="6468979" cy="1200329"/>
          </a:xfrm>
          <a:prstGeom prst="rect">
            <a:avLst/>
          </a:prstGeom>
          <a:noFill/>
        </p:spPr>
        <p:txBody>
          <a:bodyPr wrap="square" rtlCol="0">
            <a:spAutoFit/>
          </a:bodyPr>
          <a:lstStyle/>
          <a:p>
            <a:r>
              <a:rPr kumimoji="1" lang="ja-JP" altLang="en-US" sz="2400" dirty="0"/>
              <a:t>・パッチアンテナで代替</a:t>
            </a:r>
            <a:endParaRPr kumimoji="1" lang="en-US" altLang="ja-JP" sz="2400" dirty="0"/>
          </a:p>
          <a:p>
            <a:r>
              <a:rPr lang="ja-JP" altLang="en-US" sz="2400" dirty="0"/>
              <a:t>　→測定条件を全く同じにして</a:t>
            </a:r>
            <a:r>
              <a:rPr lang="en-US" altLang="ja-JP" sz="2400" dirty="0"/>
              <a:t>S</a:t>
            </a:r>
            <a:r>
              <a:rPr lang="ja-JP" altLang="en-US" sz="2400" dirty="0"/>
              <a:t>パラメータを比較してどれだけ近くなるか検証</a:t>
            </a:r>
            <a:endParaRPr kumimoji="1" lang="en-US" altLang="ja-JP" sz="2400" dirty="0"/>
          </a:p>
        </p:txBody>
      </p:sp>
    </p:spTree>
    <p:extLst>
      <p:ext uri="{BB962C8B-B14F-4D97-AF65-F5344CB8AC3E}">
        <p14:creationId xmlns:p14="http://schemas.microsoft.com/office/powerpoint/2010/main" val="14414558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3D3E2A2-5014-FB8D-D1A0-8561D772A9E2}"/>
              </a:ext>
            </a:extLst>
          </p:cNvPr>
          <p:cNvSpPr>
            <a:spLocks noGrp="1"/>
          </p:cNvSpPr>
          <p:nvPr>
            <p:ph type="title"/>
          </p:nvPr>
        </p:nvSpPr>
        <p:spPr/>
        <p:txBody>
          <a:bodyPr/>
          <a:lstStyle/>
          <a:p>
            <a:r>
              <a:rPr kumimoji="1" lang="ja-JP" altLang="en-US" dirty="0"/>
              <a:t>結果</a:t>
            </a:r>
          </a:p>
        </p:txBody>
      </p:sp>
      <p:sp>
        <p:nvSpPr>
          <p:cNvPr id="3" name="スライド番号プレースホルダー 2">
            <a:extLst>
              <a:ext uri="{FF2B5EF4-FFF2-40B4-BE49-F238E27FC236}">
                <a16:creationId xmlns:a16="http://schemas.microsoft.com/office/drawing/2014/main" id="{A50739F2-D638-0666-4144-98B98EDD8ECA}"/>
              </a:ext>
            </a:extLst>
          </p:cNvPr>
          <p:cNvSpPr>
            <a:spLocks noGrp="1"/>
          </p:cNvSpPr>
          <p:nvPr>
            <p:ph type="sldNum" sz="quarter" idx="12"/>
          </p:nvPr>
        </p:nvSpPr>
        <p:spPr/>
        <p:txBody>
          <a:bodyPr/>
          <a:lstStyle/>
          <a:p>
            <a:fld id="{AB492E1D-532B-4343-855D-235CD69FFFAA}" type="slidenum">
              <a:rPr kumimoji="1" lang="ja-JP" altLang="en-US" smtClean="0"/>
              <a:t>18</a:t>
            </a:fld>
            <a:endParaRPr kumimoji="1" lang="ja-JP" altLang="en-US"/>
          </a:p>
        </p:txBody>
      </p:sp>
      <p:pic>
        <p:nvPicPr>
          <p:cNvPr id="8" name="図 7">
            <a:extLst>
              <a:ext uri="{FF2B5EF4-FFF2-40B4-BE49-F238E27FC236}">
                <a16:creationId xmlns:a16="http://schemas.microsoft.com/office/drawing/2014/main" id="{B0FDA27E-425D-84CA-17DE-BADD33C174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60966"/>
            <a:ext cx="5235519" cy="3102369"/>
          </a:xfrm>
          <a:prstGeom prst="rect">
            <a:avLst/>
          </a:prstGeom>
        </p:spPr>
      </p:pic>
      <p:pic>
        <p:nvPicPr>
          <p:cNvPr id="10" name="図 9">
            <a:extLst>
              <a:ext uri="{FF2B5EF4-FFF2-40B4-BE49-F238E27FC236}">
                <a16:creationId xmlns:a16="http://schemas.microsoft.com/office/drawing/2014/main" id="{A6B0B702-20BA-57C5-2362-6EE8A16A6B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3456" y="1360966"/>
            <a:ext cx="5333456" cy="3102369"/>
          </a:xfrm>
          <a:prstGeom prst="rect">
            <a:avLst/>
          </a:prstGeom>
        </p:spPr>
      </p:pic>
      <p:sp>
        <p:nvSpPr>
          <p:cNvPr id="11" name="テキスト ボックス 10">
            <a:extLst>
              <a:ext uri="{FF2B5EF4-FFF2-40B4-BE49-F238E27FC236}">
                <a16:creationId xmlns:a16="http://schemas.microsoft.com/office/drawing/2014/main" id="{65740081-9A2E-2877-D898-E96238EF376E}"/>
              </a:ext>
            </a:extLst>
          </p:cNvPr>
          <p:cNvSpPr txBox="1"/>
          <p:nvPr/>
        </p:nvSpPr>
        <p:spPr>
          <a:xfrm>
            <a:off x="3019926" y="4788569"/>
            <a:ext cx="9577137" cy="369332"/>
          </a:xfrm>
          <a:prstGeom prst="rect">
            <a:avLst/>
          </a:prstGeom>
          <a:noFill/>
        </p:spPr>
        <p:txBody>
          <a:bodyPr wrap="square" rtlCol="0">
            <a:spAutoFit/>
          </a:bodyPr>
          <a:lstStyle/>
          <a:p>
            <a:r>
              <a:rPr kumimoji="1" lang="ja-JP" altLang="en-US" dirty="0"/>
              <a:t>左：実際のアンテナ　右：パッチアンテナ</a:t>
            </a:r>
          </a:p>
        </p:txBody>
      </p:sp>
      <p:sp>
        <p:nvSpPr>
          <p:cNvPr id="12" name="テキスト ボックス 11">
            <a:extLst>
              <a:ext uri="{FF2B5EF4-FFF2-40B4-BE49-F238E27FC236}">
                <a16:creationId xmlns:a16="http://schemas.microsoft.com/office/drawing/2014/main" id="{E8ED8A86-24E4-ADF7-695D-E70DDC222573}"/>
              </a:ext>
            </a:extLst>
          </p:cNvPr>
          <p:cNvSpPr txBox="1"/>
          <p:nvPr/>
        </p:nvSpPr>
        <p:spPr>
          <a:xfrm>
            <a:off x="445168" y="5366084"/>
            <a:ext cx="8891337" cy="923330"/>
          </a:xfrm>
          <a:prstGeom prst="rect">
            <a:avLst/>
          </a:prstGeom>
          <a:noFill/>
        </p:spPr>
        <p:txBody>
          <a:bodyPr wrap="square" rtlCol="0">
            <a:spAutoFit/>
          </a:bodyPr>
          <a:lstStyle/>
          <a:p>
            <a:r>
              <a:rPr kumimoji="1" lang="ja-JP" altLang="en-US" dirty="0"/>
              <a:t>・大分測定結果は異なった</a:t>
            </a:r>
            <a:r>
              <a:rPr kumimoji="1" lang="en-US" altLang="ja-JP" dirty="0"/>
              <a:t>(</a:t>
            </a:r>
            <a:r>
              <a:rPr kumimoji="1" lang="ja-JP" altLang="en-US" dirty="0"/>
              <a:t>アンテナ変えるのはまずそう</a:t>
            </a:r>
            <a:r>
              <a:rPr kumimoji="1" lang="en-US" altLang="ja-JP" dirty="0"/>
              <a:t>)</a:t>
            </a:r>
          </a:p>
          <a:p>
            <a:r>
              <a:rPr lang="ja-JP" altLang="en-US" dirty="0"/>
              <a:t>・時間：</a:t>
            </a:r>
            <a:r>
              <a:rPr lang="en-US" altLang="ja-JP" dirty="0"/>
              <a:t>1</a:t>
            </a:r>
            <a:r>
              <a:rPr lang="ja-JP" altLang="en-US" dirty="0"/>
              <a:t>時間半かかった→</a:t>
            </a:r>
            <a:r>
              <a:rPr lang="en-US" altLang="ja-JP" dirty="0"/>
              <a:t>40</a:t>
            </a:r>
            <a:r>
              <a:rPr lang="ja-JP" altLang="en-US" dirty="0"/>
              <a:t>分くらいになった</a:t>
            </a:r>
            <a:r>
              <a:rPr lang="en-US" altLang="ja-JP" dirty="0"/>
              <a:t>(</a:t>
            </a:r>
            <a:r>
              <a:rPr lang="ja-JP" altLang="en-US" dirty="0"/>
              <a:t>アンテナの細かさはありそう</a:t>
            </a:r>
            <a:r>
              <a:rPr lang="en-US" altLang="ja-JP" dirty="0"/>
              <a:t>)</a:t>
            </a:r>
          </a:p>
          <a:p>
            <a:r>
              <a:rPr kumimoji="1" lang="ja-JP" altLang="en-US" dirty="0"/>
              <a:t>・それでも時間かかる→解析する体積が大きいから？</a:t>
            </a:r>
            <a:r>
              <a:rPr kumimoji="1" lang="en-US" altLang="ja-JP" dirty="0"/>
              <a:t>O(N^3)</a:t>
            </a:r>
            <a:endParaRPr kumimoji="1" lang="ja-JP" altLang="en-US" dirty="0"/>
          </a:p>
        </p:txBody>
      </p:sp>
    </p:spTree>
    <p:extLst>
      <p:ext uri="{BB962C8B-B14F-4D97-AF65-F5344CB8AC3E}">
        <p14:creationId xmlns:p14="http://schemas.microsoft.com/office/powerpoint/2010/main" val="37497367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A127847-F1B8-5B68-0C0A-FBD6B7819624}"/>
              </a:ext>
            </a:extLst>
          </p:cNvPr>
          <p:cNvSpPr>
            <a:spLocks noGrp="1"/>
          </p:cNvSpPr>
          <p:nvPr>
            <p:ph type="title"/>
          </p:nvPr>
        </p:nvSpPr>
        <p:spPr>
          <a:xfrm>
            <a:off x="838200" y="365125"/>
            <a:ext cx="10515600" cy="789907"/>
          </a:xfrm>
        </p:spPr>
        <p:txBody>
          <a:bodyPr/>
          <a:lstStyle/>
          <a:p>
            <a:r>
              <a:rPr kumimoji="1" lang="ja-JP" altLang="en-US" dirty="0"/>
              <a:t>結果</a:t>
            </a:r>
          </a:p>
        </p:txBody>
      </p:sp>
      <p:sp>
        <p:nvSpPr>
          <p:cNvPr id="3" name="スライド番号プレースホルダー 2">
            <a:extLst>
              <a:ext uri="{FF2B5EF4-FFF2-40B4-BE49-F238E27FC236}">
                <a16:creationId xmlns:a16="http://schemas.microsoft.com/office/drawing/2014/main" id="{7725D273-FD96-50AC-68B0-7475FC0FEF1D}"/>
              </a:ext>
            </a:extLst>
          </p:cNvPr>
          <p:cNvSpPr>
            <a:spLocks noGrp="1"/>
          </p:cNvSpPr>
          <p:nvPr>
            <p:ph type="sldNum" sz="quarter" idx="12"/>
          </p:nvPr>
        </p:nvSpPr>
        <p:spPr/>
        <p:txBody>
          <a:bodyPr/>
          <a:lstStyle/>
          <a:p>
            <a:fld id="{AB492E1D-532B-4343-855D-235CD69FFFAA}" type="slidenum">
              <a:rPr kumimoji="1" lang="ja-JP" altLang="en-US" smtClean="0"/>
              <a:t>19</a:t>
            </a:fld>
            <a:endParaRPr kumimoji="1" lang="ja-JP" altLang="en-US"/>
          </a:p>
        </p:txBody>
      </p:sp>
      <p:pic>
        <p:nvPicPr>
          <p:cNvPr id="9" name="図 8">
            <a:extLst>
              <a:ext uri="{FF2B5EF4-FFF2-40B4-BE49-F238E27FC236}">
                <a16:creationId xmlns:a16="http://schemas.microsoft.com/office/drawing/2014/main" id="{D232202B-E778-2218-892D-8D27C2F63C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800" y="1155032"/>
            <a:ext cx="2563575" cy="4808913"/>
          </a:xfrm>
          <a:prstGeom prst="rect">
            <a:avLst/>
          </a:prstGeom>
        </p:spPr>
      </p:pic>
      <p:pic>
        <p:nvPicPr>
          <p:cNvPr id="11" name="図 10">
            <a:extLst>
              <a:ext uri="{FF2B5EF4-FFF2-40B4-BE49-F238E27FC236}">
                <a16:creationId xmlns:a16="http://schemas.microsoft.com/office/drawing/2014/main" id="{DCA5F765-5E98-78B5-10CC-89482C4EAE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03268" y="1155032"/>
            <a:ext cx="2930980" cy="4808913"/>
          </a:xfrm>
          <a:prstGeom prst="rect">
            <a:avLst/>
          </a:prstGeom>
        </p:spPr>
      </p:pic>
      <p:sp>
        <p:nvSpPr>
          <p:cNvPr id="12" name="テキスト ボックス 11">
            <a:extLst>
              <a:ext uri="{FF2B5EF4-FFF2-40B4-BE49-F238E27FC236}">
                <a16:creationId xmlns:a16="http://schemas.microsoft.com/office/drawing/2014/main" id="{FF1CCEF2-357B-2C52-0225-7B6A3CA49D83}"/>
              </a:ext>
            </a:extLst>
          </p:cNvPr>
          <p:cNvSpPr txBox="1"/>
          <p:nvPr/>
        </p:nvSpPr>
        <p:spPr>
          <a:xfrm>
            <a:off x="565483" y="6304547"/>
            <a:ext cx="5402179" cy="369332"/>
          </a:xfrm>
          <a:prstGeom prst="rect">
            <a:avLst/>
          </a:prstGeom>
          <a:noFill/>
        </p:spPr>
        <p:txBody>
          <a:bodyPr wrap="square" rtlCol="0">
            <a:spAutoFit/>
          </a:bodyPr>
          <a:lstStyle/>
          <a:p>
            <a:r>
              <a:rPr kumimoji="1" lang="ja-JP" altLang="en-US" dirty="0"/>
              <a:t>左：周波数ー振幅　　　　右：周波数ー位相</a:t>
            </a:r>
            <a:endParaRPr kumimoji="1" lang="en-US" altLang="ja-JP" dirty="0"/>
          </a:p>
        </p:txBody>
      </p:sp>
      <p:pic>
        <p:nvPicPr>
          <p:cNvPr id="14" name="図 13">
            <a:extLst>
              <a:ext uri="{FF2B5EF4-FFF2-40B4-BE49-F238E27FC236}">
                <a16:creationId xmlns:a16="http://schemas.microsoft.com/office/drawing/2014/main" id="{6F6244A3-07F9-CAD1-9EB9-3A4A8355AAC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88141" y="1155032"/>
            <a:ext cx="5458348" cy="2993775"/>
          </a:xfrm>
          <a:prstGeom prst="rect">
            <a:avLst/>
          </a:prstGeom>
        </p:spPr>
      </p:pic>
      <p:sp>
        <p:nvSpPr>
          <p:cNvPr id="15" name="テキスト ボックス 14">
            <a:extLst>
              <a:ext uri="{FF2B5EF4-FFF2-40B4-BE49-F238E27FC236}">
                <a16:creationId xmlns:a16="http://schemas.microsoft.com/office/drawing/2014/main" id="{D9A407F5-0D0C-189C-EA37-CCD1B138836F}"/>
              </a:ext>
            </a:extLst>
          </p:cNvPr>
          <p:cNvSpPr txBox="1"/>
          <p:nvPr/>
        </p:nvSpPr>
        <p:spPr>
          <a:xfrm>
            <a:off x="6688141" y="4271211"/>
            <a:ext cx="5150933" cy="1477328"/>
          </a:xfrm>
          <a:prstGeom prst="rect">
            <a:avLst/>
          </a:prstGeom>
          <a:noFill/>
        </p:spPr>
        <p:txBody>
          <a:bodyPr wrap="square" rtlCol="0">
            <a:spAutoFit/>
          </a:bodyPr>
          <a:lstStyle/>
          <a:p>
            <a:r>
              <a:rPr kumimoji="1" lang="ja-JP" altLang="en-US" dirty="0"/>
              <a:t>・測定装置と同じ形式でデータがとれた</a:t>
            </a:r>
            <a:endParaRPr kumimoji="1" lang="en-US" altLang="ja-JP" dirty="0"/>
          </a:p>
          <a:p>
            <a:r>
              <a:rPr lang="ja-JP" altLang="en-US" dirty="0"/>
              <a:t>　</a:t>
            </a:r>
            <a:r>
              <a:rPr lang="en-US" altLang="ja-JP" dirty="0"/>
              <a:t>(</a:t>
            </a:r>
            <a:r>
              <a:rPr lang="ja-JP" altLang="en-US" dirty="0"/>
              <a:t>周波数間隔異なる、アンテナ動かしてないけど</a:t>
            </a:r>
            <a:r>
              <a:rPr lang="en-US" altLang="ja-JP" dirty="0"/>
              <a:t>)</a:t>
            </a:r>
          </a:p>
          <a:p>
            <a:r>
              <a:rPr kumimoji="1" lang="ja-JP" altLang="en-US" dirty="0"/>
              <a:t>・実際と全く同じようにシミュレーションしたら一日以上かかりそう</a:t>
            </a:r>
          </a:p>
        </p:txBody>
      </p:sp>
    </p:spTree>
    <p:extLst>
      <p:ext uri="{BB962C8B-B14F-4D97-AF65-F5344CB8AC3E}">
        <p14:creationId xmlns:p14="http://schemas.microsoft.com/office/powerpoint/2010/main" val="9859698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C4BEEA4-1057-40C1-70CC-E8F8E8DA6CC2}"/>
              </a:ext>
            </a:extLst>
          </p:cNvPr>
          <p:cNvSpPr>
            <a:spLocks noGrp="1"/>
          </p:cNvSpPr>
          <p:nvPr>
            <p:ph type="title"/>
          </p:nvPr>
        </p:nvSpPr>
        <p:spPr>
          <a:xfrm>
            <a:off x="838200" y="365126"/>
            <a:ext cx="10515600" cy="844550"/>
          </a:xfrm>
        </p:spPr>
        <p:txBody>
          <a:bodyPr>
            <a:normAutofit/>
          </a:bodyPr>
          <a:lstStyle/>
          <a:p>
            <a:r>
              <a:rPr lang="ja-JP" altLang="en-US" sz="2800" dirty="0"/>
              <a:t>今までやってきたこと</a:t>
            </a:r>
            <a:endParaRPr kumimoji="1" lang="ja-JP" altLang="en-US" sz="2800" dirty="0"/>
          </a:p>
        </p:txBody>
      </p:sp>
      <p:pic>
        <p:nvPicPr>
          <p:cNvPr id="5" name="コンテンツ プレースホルダー 4">
            <a:extLst>
              <a:ext uri="{FF2B5EF4-FFF2-40B4-BE49-F238E27FC236}">
                <a16:creationId xmlns:a16="http://schemas.microsoft.com/office/drawing/2014/main" id="{031DFCA8-808D-1C30-98CD-5E067FEE2545}"/>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r="-825" b="19015"/>
          <a:stretch/>
        </p:blipFill>
        <p:spPr>
          <a:xfrm>
            <a:off x="123824" y="1000474"/>
            <a:ext cx="5819775" cy="2990850"/>
          </a:xfrm>
        </p:spPr>
      </p:pic>
      <p:sp>
        <p:nvSpPr>
          <p:cNvPr id="3" name="スライド番号プレースホルダー 2">
            <a:extLst>
              <a:ext uri="{FF2B5EF4-FFF2-40B4-BE49-F238E27FC236}">
                <a16:creationId xmlns:a16="http://schemas.microsoft.com/office/drawing/2014/main" id="{BEAA99E8-D587-3FFB-FC26-9124D12ABBC1}"/>
              </a:ext>
            </a:extLst>
          </p:cNvPr>
          <p:cNvSpPr>
            <a:spLocks noGrp="1"/>
          </p:cNvSpPr>
          <p:nvPr>
            <p:ph type="sldNum" sz="quarter" idx="12"/>
          </p:nvPr>
        </p:nvSpPr>
        <p:spPr/>
        <p:txBody>
          <a:bodyPr/>
          <a:lstStyle/>
          <a:p>
            <a:fld id="{AB492E1D-532B-4343-855D-235CD69FFFAA}" type="slidenum">
              <a:rPr kumimoji="1" lang="ja-JP" altLang="en-US" smtClean="0"/>
              <a:t>2</a:t>
            </a:fld>
            <a:endParaRPr kumimoji="1" lang="ja-JP" altLang="en-US"/>
          </a:p>
        </p:txBody>
      </p:sp>
      <p:pic>
        <p:nvPicPr>
          <p:cNvPr id="8" name="図 7">
            <a:extLst>
              <a:ext uri="{FF2B5EF4-FFF2-40B4-BE49-F238E27FC236}">
                <a16:creationId xmlns:a16="http://schemas.microsoft.com/office/drawing/2014/main" id="{57FCE7F9-FF43-DEE1-4D1A-621043EB60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1976" y="3991324"/>
            <a:ext cx="4402924" cy="3153174"/>
          </a:xfrm>
          <a:prstGeom prst="rect">
            <a:avLst/>
          </a:prstGeom>
        </p:spPr>
      </p:pic>
      <p:sp>
        <p:nvSpPr>
          <p:cNvPr id="11" name="テキスト ボックス 10">
            <a:extLst>
              <a:ext uri="{FF2B5EF4-FFF2-40B4-BE49-F238E27FC236}">
                <a16:creationId xmlns:a16="http://schemas.microsoft.com/office/drawing/2014/main" id="{C69240C7-3EA3-A50F-FB58-E0FDAAD5056F}"/>
              </a:ext>
            </a:extLst>
          </p:cNvPr>
          <p:cNvSpPr txBox="1"/>
          <p:nvPr/>
        </p:nvSpPr>
        <p:spPr>
          <a:xfrm>
            <a:off x="6629399" y="1438274"/>
            <a:ext cx="4657725" cy="3416320"/>
          </a:xfrm>
          <a:prstGeom prst="rect">
            <a:avLst/>
          </a:prstGeom>
          <a:noFill/>
        </p:spPr>
        <p:txBody>
          <a:bodyPr wrap="square" rtlCol="0">
            <a:spAutoFit/>
          </a:bodyPr>
          <a:lstStyle/>
          <a:p>
            <a:r>
              <a:rPr kumimoji="1" lang="ja-JP" altLang="en-US" dirty="0"/>
              <a:t>・</a:t>
            </a:r>
            <a:r>
              <a:rPr kumimoji="1" lang="en-US" altLang="ja-JP" dirty="0" err="1"/>
              <a:t>vna</a:t>
            </a:r>
            <a:r>
              <a:rPr kumimoji="1" lang="en-US" altLang="ja-JP" dirty="0"/>
              <a:t>(</a:t>
            </a:r>
            <a:r>
              <a:rPr kumimoji="1" lang="ja-JP" altLang="en-US" dirty="0"/>
              <a:t>ベクトルネットワークアナライザ</a:t>
            </a:r>
            <a:r>
              <a:rPr kumimoji="1" lang="en-US" altLang="ja-JP" dirty="0"/>
              <a:t>)</a:t>
            </a:r>
            <a:r>
              <a:rPr kumimoji="1" lang="ja-JP" altLang="en-US" dirty="0"/>
              <a:t>を使ってデータを取る</a:t>
            </a:r>
            <a:endParaRPr kumimoji="1" lang="en-US" altLang="ja-JP" dirty="0"/>
          </a:p>
          <a:p>
            <a:r>
              <a:rPr lang="ja-JP" altLang="en-US" dirty="0"/>
              <a:t>→</a:t>
            </a:r>
            <a:r>
              <a:rPr lang="en-US" altLang="ja-JP" dirty="0"/>
              <a:t>(</a:t>
            </a:r>
            <a:r>
              <a:rPr lang="en-US" altLang="ja-JP" dirty="0" err="1"/>
              <a:t>x,y</a:t>
            </a:r>
            <a:r>
              <a:rPr lang="en-US" altLang="ja-JP" dirty="0"/>
              <a:t>)</a:t>
            </a:r>
            <a:r>
              <a:rPr lang="ja-JP" altLang="en-US" dirty="0"/>
              <a:t>とそれぞれの周波数領域による</a:t>
            </a:r>
            <a:r>
              <a:rPr kumimoji="1" lang="ja-JP" altLang="en-US" dirty="0"/>
              <a:t>三　　</a:t>
            </a:r>
            <a:r>
              <a:rPr lang="ja-JP" altLang="en-US" dirty="0"/>
              <a:t>　　　</a:t>
            </a:r>
            <a:r>
              <a:rPr kumimoji="1" lang="ja-JP" altLang="en-US" dirty="0"/>
              <a:t>次元データ</a:t>
            </a:r>
            <a:endParaRPr kumimoji="1" lang="en-US" altLang="ja-JP" dirty="0"/>
          </a:p>
          <a:p>
            <a:r>
              <a:rPr lang="ja-JP" altLang="en-US" dirty="0"/>
              <a:t>・データ考察する</a:t>
            </a:r>
            <a:endParaRPr lang="en-US" altLang="ja-JP" dirty="0"/>
          </a:p>
          <a:p>
            <a:endParaRPr kumimoji="1" lang="en-US" altLang="ja-JP" dirty="0"/>
          </a:p>
          <a:p>
            <a:r>
              <a:rPr lang="ja-JP" altLang="en-US" dirty="0"/>
              <a:t>→・与えられたデータの結果が何によるのかわからない</a:t>
            </a:r>
            <a:endParaRPr lang="en-US" altLang="ja-JP" dirty="0"/>
          </a:p>
          <a:p>
            <a:r>
              <a:rPr lang="ja-JP" altLang="en-US" dirty="0"/>
              <a:t>・ちゃんとデータを取れている気がしない</a:t>
            </a:r>
            <a:endParaRPr lang="en-US" altLang="ja-JP" dirty="0"/>
          </a:p>
          <a:p>
            <a:endParaRPr lang="en-US" altLang="ja-JP" dirty="0"/>
          </a:p>
          <a:p>
            <a:endParaRPr lang="en-US" altLang="ja-JP" dirty="0"/>
          </a:p>
          <a:p>
            <a:endParaRPr kumimoji="1" lang="ja-JP" altLang="en-US" dirty="0"/>
          </a:p>
        </p:txBody>
      </p:sp>
    </p:spTree>
    <p:extLst>
      <p:ext uri="{BB962C8B-B14F-4D97-AF65-F5344CB8AC3E}">
        <p14:creationId xmlns:p14="http://schemas.microsoft.com/office/powerpoint/2010/main" val="30437377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descr="グラフ, 等高線グラフ&#10;&#10;自動的に生成された説明">
            <a:extLst>
              <a:ext uri="{FF2B5EF4-FFF2-40B4-BE49-F238E27FC236}">
                <a16:creationId xmlns:a16="http://schemas.microsoft.com/office/drawing/2014/main" id="{7C4A9FA8-BA7E-FF1A-FD9D-0DC32AB81C06}"/>
              </a:ext>
            </a:extLst>
          </p:cNvPr>
          <p:cNvPicPr>
            <a:picLocks noChangeAspect="1"/>
          </p:cNvPicPr>
          <p:nvPr/>
        </p:nvPicPr>
        <p:blipFill rotWithShape="1">
          <a:blip r:embed="rId2">
            <a:extLst>
              <a:ext uri="{28A0092B-C50C-407E-A947-70E740481C1C}">
                <a14:useLocalDpi xmlns:a14="http://schemas.microsoft.com/office/drawing/2010/main" val="0"/>
              </a:ext>
            </a:extLst>
          </a:blip>
          <a:srcRect b="26572"/>
          <a:stretch/>
        </p:blipFill>
        <p:spPr>
          <a:xfrm>
            <a:off x="-1" y="0"/>
            <a:ext cx="12230301" cy="3881120"/>
          </a:xfrm>
          <a:prstGeom prst="rect">
            <a:avLst/>
          </a:prstGeom>
        </p:spPr>
      </p:pic>
      <p:sp>
        <p:nvSpPr>
          <p:cNvPr id="5" name="テキスト ボックス 4">
            <a:extLst>
              <a:ext uri="{FF2B5EF4-FFF2-40B4-BE49-F238E27FC236}">
                <a16:creationId xmlns:a16="http://schemas.microsoft.com/office/drawing/2014/main" id="{48E86479-A38C-3734-C9CA-56A3848C1810}"/>
              </a:ext>
            </a:extLst>
          </p:cNvPr>
          <p:cNvSpPr txBox="1"/>
          <p:nvPr/>
        </p:nvSpPr>
        <p:spPr>
          <a:xfrm>
            <a:off x="3261360" y="4165600"/>
            <a:ext cx="7579360" cy="584775"/>
          </a:xfrm>
          <a:prstGeom prst="rect">
            <a:avLst/>
          </a:prstGeom>
          <a:noFill/>
        </p:spPr>
        <p:txBody>
          <a:bodyPr wrap="square" rtlCol="0">
            <a:spAutoFit/>
          </a:bodyPr>
          <a:lstStyle/>
          <a:p>
            <a:r>
              <a:rPr lang="ja-JP" altLang="en-US" sz="3200" dirty="0"/>
              <a:t>振幅、</a:t>
            </a:r>
            <a:r>
              <a:rPr lang="en-US" altLang="ja-JP" sz="3200" dirty="0" err="1"/>
              <a:t>db</a:t>
            </a:r>
            <a:r>
              <a:rPr lang="ja-JP" altLang="en-US" sz="3200" dirty="0"/>
              <a:t>表示した振幅、位相</a:t>
            </a:r>
            <a:endParaRPr kumimoji="1" lang="ja-JP" altLang="en-US" sz="3200" dirty="0"/>
          </a:p>
        </p:txBody>
      </p:sp>
      <p:sp>
        <p:nvSpPr>
          <p:cNvPr id="2" name="スライド番号プレースホルダー 1">
            <a:extLst>
              <a:ext uri="{FF2B5EF4-FFF2-40B4-BE49-F238E27FC236}">
                <a16:creationId xmlns:a16="http://schemas.microsoft.com/office/drawing/2014/main" id="{8510E1D2-E116-1D9C-1A17-147CC80777ED}"/>
              </a:ext>
            </a:extLst>
          </p:cNvPr>
          <p:cNvSpPr>
            <a:spLocks noGrp="1"/>
          </p:cNvSpPr>
          <p:nvPr>
            <p:ph type="sldNum" sz="quarter" idx="12"/>
          </p:nvPr>
        </p:nvSpPr>
        <p:spPr/>
        <p:txBody>
          <a:bodyPr/>
          <a:lstStyle/>
          <a:p>
            <a:fld id="{AB492E1D-532B-4343-855D-235CD69FFFAA}" type="slidenum">
              <a:rPr kumimoji="1" lang="ja-JP" altLang="en-US" smtClean="0"/>
              <a:t>20</a:t>
            </a:fld>
            <a:endParaRPr kumimoji="1" lang="ja-JP" altLang="en-US"/>
          </a:p>
        </p:txBody>
      </p:sp>
    </p:spTree>
    <p:extLst>
      <p:ext uri="{BB962C8B-B14F-4D97-AF65-F5344CB8AC3E}">
        <p14:creationId xmlns:p14="http://schemas.microsoft.com/office/powerpoint/2010/main" val="35110025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グラフ, レーダー チャート&#10;&#10;自動的に生成された説明">
            <a:extLst>
              <a:ext uri="{FF2B5EF4-FFF2-40B4-BE49-F238E27FC236}">
                <a16:creationId xmlns:a16="http://schemas.microsoft.com/office/drawing/2014/main" id="{620500F1-3548-3333-E3B7-0CE4D93604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638" y="0"/>
            <a:ext cx="6521668" cy="4235669"/>
          </a:xfrm>
          <a:prstGeom prst="rect">
            <a:avLst/>
          </a:prstGeom>
        </p:spPr>
      </p:pic>
      <p:pic>
        <p:nvPicPr>
          <p:cNvPr id="5" name="図 4" descr="グラフ, 折れ線グラフ&#10;&#10;自動的に生成された説明">
            <a:extLst>
              <a:ext uri="{FF2B5EF4-FFF2-40B4-BE49-F238E27FC236}">
                <a16:creationId xmlns:a16="http://schemas.microsoft.com/office/drawing/2014/main" id="{FC9CD0CE-6AAF-71B1-39AC-5A940569F7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86094" y="2895600"/>
            <a:ext cx="6425268" cy="3962400"/>
          </a:xfrm>
          <a:prstGeom prst="rect">
            <a:avLst/>
          </a:prstGeom>
        </p:spPr>
      </p:pic>
      <p:sp>
        <p:nvSpPr>
          <p:cNvPr id="2" name="スライド番号プレースホルダー 1">
            <a:extLst>
              <a:ext uri="{FF2B5EF4-FFF2-40B4-BE49-F238E27FC236}">
                <a16:creationId xmlns:a16="http://schemas.microsoft.com/office/drawing/2014/main" id="{786932A7-6F9D-A6AC-1788-82445754EA39}"/>
              </a:ext>
            </a:extLst>
          </p:cNvPr>
          <p:cNvSpPr>
            <a:spLocks noGrp="1"/>
          </p:cNvSpPr>
          <p:nvPr>
            <p:ph type="sldNum" sz="quarter" idx="12"/>
          </p:nvPr>
        </p:nvSpPr>
        <p:spPr/>
        <p:txBody>
          <a:bodyPr/>
          <a:lstStyle/>
          <a:p>
            <a:fld id="{AB492E1D-532B-4343-855D-235CD69FFFAA}" type="slidenum">
              <a:rPr kumimoji="1" lang="ja-JP" altLang="en-US" smtClean="0"/>
              <a:t>21</a:t>
            </a:fld>
            <a:endParaRPr kumimoji="1" lang="ja-JP" altLang="en-US"/>
          </a:p>
        </p:txBody>
      </p:sp>
    </p:spTree>
    <p:extLst>
      <p:ext uri="{BB962C8B-B14F-4D97-AF65-F5344CB8AC3E}">
        <p14:creationId xmlns:p14="http://schemas.microsoft.com/office/powerpoint/2010/main" val="41861738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グラフ, 折れ線グラフ&#10;&#10;自動的に生成された説明">
            <a:extLst>
              <a:ext uri="{FF2B5EF4-FFF2-40B4-BE49-F238E27FC236}">
                <a16:creationId xmlns:a16="http://schemas.microsoft.com/office/drawing/2014/main" id="{08733A18-3909-6F14-2ACC-12D1B8FC94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05598"/>
            <a:ext cx="6026832" cy="3771074"/>
          </a:xfrm>
          <a:prstGeom prst="rect">
            <a:avLst/>
          </a:prstGeom>
        </p:spPr>
      </p:pic>
      <p:pic>
        <p:nvPicPr>
          <p:cNvPr id="5" name="図 4" descr="グラフ, 折れ線グラフ&#10;&#10;自動的に生成された説明">
            <a:extLst>
              <a:ext uri="{FF2B5EF4-FFF2-40B4-BE49-F238E27FC236}">
                <a16:creationId xmlns:a16="http://schemas.microsoft.com/office/drawing/2014/main" id="{B5854FF2-6103-81DD-28C9-885B1574B4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13879" y="905597"/>
            <a:ext cx="6095242" cy="3771074"/>
          </a:xfrm>
          <a:prstGeom prst="rect">
            <a:avLst/>
          </a:prstGeom>
        </p:spPr>
      </p:pic>
      <p:sp>
        <p:nvSpPr>
          <p:cNvPr id="2" name="スライド番号プレースホルダー 1">
            <a:extLst>
              <a:ext uri="{FF2B5EF4-FFF2-40B4-BE49-F238E27FC236}">
                <a16:creationId xmlns:a16="http://schemas.microsoft.com/office/drawing/2014/main" id="{60C3BDDA-0527-05E3-46FD-CC00C2D4B298}"/>
              </a:ext>
            </a:extLst>
          </p:cNvPr>
          <p:cNvSpPr>
            <a:spLocks noGrp="1"/>
          </p:cNvSpPr>
          <p:nvPr>
            <p:ph type="sldNum" sz="quarter" idx="12"/>
          </p:nvPr>
        </p:nvSpPr>
        <p:spPr/>
        <p:txBody>
          <a:bodyPr/>
          <a:lstStyle/>
          <a:p>
            <a:fld id="{AB492E1D-532B-4343-855D-235CD69FFFAA}" type="slidenum">
              <a:rPr kumimoji="1" lang="ja-JP" altLang="en-US" smtClean="0"/>
              <a:t>22</a:t>
            </a:fld>
            <a:endParaRPr kumimoji="1" lang="ja-JP" altLang="en-US"/>
          </a:p>
        </p:txBody>
      </p:sp>
    </p:spTree>
    <p:extLst>
      <p:ext uri="{BB962C8B-B14F-4D97-AF65-F5344CB8AC3E}">
        <p14:creationId xmlns:p14="http://schemas.microsoft.com/office/powerpoint/2010/main" val="17846422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グラフィカル ユーザー インターフェイス, アプリケーション&#10;&#10;自動的に生成された説明">
            <a:extLst>
              <a:ext uri="{FF2B5EF4-FFF2-40B4-BE49-F238E27FC236}">
                <a16:creationId xmlns:a16="http://schemas.microsoft.com/office/drawing/2014/main" id="{97E76633-E368-31B9-9E1C-D00C2F393456}"/>
              </a:ext>
            </a:extLst>
          </p:cNvPr>
          <p:cNvPicPr>
            <a:picLocks noChangeAspect="1"/>
          </p:cNvPicPr>
          <p:nvPr/>
        </p:nvPicPr>
        <p:blipFill rotWithShape="1">
          <a:blip r:embed="rId3">
            <a:extLst>
              <a:ext uri="{28A0092B-C50C-407E-A947-70E740481C1C}">
                <a14:useLocalDpi xmlns:a14="http://schemas.microsoft.com/office/drawing/2010/main" val="0"/>
              </a:ext>
            </a:extLst>
          </a:blip>
          <a:srcRect l="21583" t="18666" r="23167" b="13926"/>
          <a:stretch/>
        </p:blipFill>
        <p:spPr>
          <a:xfrm>
            <a:off x="0" y="0"/>
            <a:ext cx="6096000" cy="4046483"/>
          </a:xfrm>
          <a:prstGeom prst="rect">
            <a:avLst/>
          </a:prstGeom>
        </p:spPr>
      </p:pic>
      <p:pic>
        <p:nvPicPr>
          <p:cNvPr id="5" name="図 4" descr="グラフィカル ユーザー インターフェイス, アプリケーション&#10;&#10;自動的に生成された説明">
            <a:extLst>
              <a:ext uri="{FF2B5EF4-FFF2-40B4-BE49-F238E27FC236}">
                <a16:creationId xmlns:a16="http://schemas.microsoft.com/office/drawing/2014/main" id="{A0738E94-51A6-741A-2537-30CCFDCABA2C}"/>
              </a:ext>
            </a:extLst>
          </p:cNvPr>
          <p:cNvPicPr>
            <a:picLocks noChangeAspect="1"/>
          </p:cNvPicPr>
          <p:nvPr/>
        </p:nvPicPr>
        <p:blipFill rotWithShape="1">
          <a:blip r:embed="rId4">
            <a:extLst>
              <a:ext uri="{28A0092B-C50C-407E-A947-70E740481C1C}">
                <a14:useLocalDpi xmlns:a14="http://schemas.microsoft.com/office/drawing/2010/main" val="0"/>
              </a:ext>
            </a:extLst>
          </a:blip>
          <a:srcRect l="21750" t="20148" r="23000" b="12445"/>
          <a:stretch/>
        </p:blipFill>
        <p:spPr>
          <a:xfrm>
            <a:off x="6096000" y="0"/>
            <a:ext cx="6078583" cy="4046483"/>
          </a:xfrm>
          <a:prstGeom prst="rect">
            <a:avLst/>
          </a:prstGeom>
        </p:spPr>
      </p:pic>
      <p:sp>
        <p:nvSpPr>
          <p:cNvPr id="2" name="スライド番号プレースホルダー 1">
            <a:extLst>
              <a:ext uri="{FF2B5EF4-FFF2-40B4-BE49-F238E27FC236}">
                <a16:creationId xmlns:a16="http://schemas.microsoft.com/office/drawing/2014/main" id="{E6B04688-B0D4-F536-6E40-90D60C0ADE54}"/>
              </a:ext>
            </a:extLst>
          </p:cNvPr>
          <p:cNvSpPr>
            <a:spLocks noGrp="1"/>
          </p:cNvSpPr>
          <p:nvPr>
            <p:ph type="sldNum" sz="quarter" idx="12"/>
          </p:nvPr>
        </p:nvSpPr>
        <p:spPr/>
        <p:txBody>
          <a:bodyPr/>
          <a:lstStyle/>
          <a:p>
            <a:fld id="{AB492E1D-532B-4343-855D-235CD69FFFAA}" type="slidenum">
              <a:rPr kumimoji="1" lang="ja-JP" altLang="en-US" smtClean="0"/>
              <a:t>23</a:t>
            </a:fld>
            <a:endParaRPr kumimoji="1" lang="ja-JP" altLang="en-US"/>
          </a:p>
        </p:txBody>
      </p:sp>
    </p:spTree>
    <p:extLst>
      <p:ext uri="{BB962C8B-B14F-4D97-AF65-F5344CB8AC3E}">
        <p14:creationId xmlns:p14="http://schemas.microsoft.com/office/powerpoint/2010/main" val="11479501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13919DC-9BDD-A64D-1873-91E552411701}"/>
              </a:ext>
            </a:extLst>
          </p:cNvPr>
          <p:cNvSpPr>
            <a:spLocks noGrp="1"/>
          </p:cNvSpPr>
          <p:nvPr>
            <p:ph type="title"/>
          </p:nvPr>
        </p:nvSpPr>
        <p:spPr>
          <a:xfrm>
            <a:off x="838200" y="365125"/>
            <a:ext cx="10515600" cy="711835"/>
          </a:xfrm>
        </p:spPr>
        <p:txBody>
          <a:bodyPr/>
          <a:lstStyle/>
          <a:p>
            <a:r>
              <a:rPr lang="ja-JP" altLang="en-US" dirty="0"/>
              <a:t>地表面反射除去</a:t>
            </a:r>
          </a:p>
        </p:txBody>
      </p:sp>
      <p:sp>
        <p:nvSpPr>
          <p:cNvPr id="17" name="スライド番号プレースホルダー 16">
            <a:extLst>
              <a:ext uri="{FF2B5EF4-FFF2-40B4-BE49-F238E27FC236}">
                <a16:creationId xmlns:a16="http://schemas.microsoft.com/office/drawing/2014/main" id="{B512DC3A-1A6C-B550-65F3-63D08DF7750A}"/>
              </a:ext>
            </a:extLst>
          </p:cNvPr>
          <p:cNvSpPr>
            <a:spLocks noGrp="1"/>
          </p:cNvSpPr>
          <p:nvPr>
            <p:ph type="sldNum" sz="quarter" idx="12"/>
          </p:nvPr>
        </p:nvSpPr>
        <p:spPr/>
        <p:txBody>
          <a:bodyPr/>
          <a:lstStyle/>
          <a:p>
            <a:fld id="{AB492E1D-532B-4343-855D-235CD69FFFAA}" type="slidenum">
              <a:rPr kumimoji="1" lang="ja-JP" altLang="en-US" smtClean="0"/>
              <a:t>24</a:t>
            </a:fld>
            <a:endParaRPr kumimoji="1" lang="ja-JP" altLang="en-US"/>
          </a:p>
        </p:txBody>
      </p:sp>
      <p:sp>
        <p:nvSpPr>
          <p:cNvPr id="7" name="テキスト ボックス 6">
            <a:extLst>
              <a:ext uri="{FF2B5EF4-FFF2-40B4-BE49-F238E27FC236}">
                <a16:creationId xmlns:a16="http://schemas.microsoft.com/office/drawing/2014/main" id="{217E6591-8D15-9269-B4E0-81466A61660B}"/>
              </a:ext>
            </a:extLst>
          </p:cNvPr>
          <p:cNvSpPr txBox="1"/>
          <p:nvPr/>
        </p:nvSpPr>
        <p:spPr>
          <a:xfrm>
            <a:off x="2409416" y="5302612"/>
            <a:ext cx="2143760" cy="369332"/>
          </a:xfrm>
          <a:prstGeom prst="rect">
            <a:avLst/>
          </a:prstGeom>
          <a:noFill/>
        </p:spPr>
        <p:txBody>
          <a:bodyPr wrap="square" rtlCol="0">
            <a:spAutoFit/>
          </a:bodyPr>
          <a:lstStyle/>
          <a:p>
            <a:r>
              <a:rPr kumimoji="1" lang="en-US" altLang="ja-JP" dirty="0"/>
              <a:t>distance:</a:t>
            </a:r>
            <a:r>
              <a:rPr kumimoji="1" lang="ja-JP" altLang="en-US" dirty="0"/>
              <a:t>深さ方向</a:t>
            </a:r>
          </a:p>
        </p:txBody>
      </p:sp>
      <p:sp>
        <p:nvSpPr>
          <p:cNvPr id="8" name="テキスト ボックス 7">
            <a:extLst>
              <a:ext uri="{FF2B5EF4-FFF2-40B4-BE49-F238E27FC236}">
                <a16:creationId xmlns:a16="http://schemas.microsoft.com/office/drawing/2014/main" id="{E4197149-428F-1081-B2D5-37A72259B544}"/>
              </a:ext>
            </a:extLst>
          </p:cNvPr>
          <p:cNvSpPr txBox="1"/>
          <p:nvPr/>
        </p:nvSpPr>
        <p:spPr>
          <a:xfrm>
            <a:off x="1586360" y="4764535"/>
            <a:ext cx="3962400" cy="369332"/>
          </a:xfrm>
          <a:prstGeom prst="rect">
            <a:avLst/>
          </a:prstGeom>
          <a:noFill/>
        </p:spPr>
        <p:txBody>
          <a:bodyPr wrap="square" rtlCol="0">
            <a:spAutoFit/>
          </a:bodyPr>
          <a:lstStyle/>
          <a:p>
            <a:r>
              <a:rPr kumimoji="1" lang="ja-JP" altLang="en-US" dirty="0"/>
              <a:t>ある測定点における深さ方向の振幅</a:t>
            </a:r>
          </a:p>
        </p:txBody>
      </p:sp>
      <p:sp>
        <p:nvSpPr>
          <p:cNvPr id="10" name="テキスト ボックス 9">
            <a:extLst>
              <a:ext uri="{FF2B5EF4-FFF2-40B4-BE49-F238E27FC236}">
                <a16:creationId xmlns:a16="http://schemas.microsoft.com/office/drawing/2014/main" id="{E0254D39-E51D-63DF-078B-BC774D940DB6}"/>
              </a:ext>
            </a:extLst>
          </p:cNvPr>
          <p:cNvSpPr txBox="1"/>
          <p:nvPr/>
        </p:nvSpPr>
        <p:spPr>
          <a:xfrm>
            <a:off x="6792764" y="4764535"/>
            <a:ext cx="3812876" cy="1477328"/>
          </a:xfrm>
          <a:prstGeom prst="rect">
            <a:avLst/>
          </a:prstGeom>
          <a:noFill/>
        </p:spPr>
        <p:txBody>
          <a:bodyPr wrap="square" rtlCol="0">
            <a:spAutoFit/>
          </a:bodyPr>
          <a:lstStyle/>
          <a:p>
            <a:r>
              <a:rPr kumimoji="1" lang="ja-JP" altLang="en-US" dirty="0"/>
              <a:t>・ピーク値が地表付近</a:t>
            </a:r>
            <a:r>
              <a:rPr kumimoji="1" lang="en-US" altLang="ja-JP" dirty="0"/>
              <a:t>(0.2m)</a:t>
            </a:r>
            <a:r>
              <a:rPr kumimoji="1" lang="ja-JP" altLang="en-US" dirty="0"/>
              <a:t>あたりにある</a:t>
            </a:r>
            <a:endParaRPr kumimoji="1" lang="en-US" altLang="ja-JP" dirty="0"/>
          </a:p>
          <a:p>
            <a:r>
              <a:rPr lang="ja-JP" altLang="en-US" dirty="0"/>
              <a:t>→このピークをやわらげる</a:t>
            </a:r>
            <a:endParaRPr lang="en-US" altLang="ja-JP" dirty="0"/>
          </a:p>
          <a:p>
            <a:r>
              <a:rPr kumimoji="1" lang="ja-JP" altLang="en-US" dirty="0"/>
              <a:t>：ガウシアンフィルタ</a:t>
            </a:r>
            <a:r>
              <a:rPr kumimoji="1" lang="en-US" altLang="ja-JP" dirty="0"/>
              <a:t>(</a:t>
            </a:r>
            <a:r>
              <a:rPr kumimoji="1" lang="ja-JP" altLang="en-US" dirty="0"/>
              <a:t>中心がピーク値</a:t>
            </a:r>
            <a:r>
              <a:rPr kumimoji="1" lang="en-US" altLang="ja-JP" dirty="0"/>
              <a:t>)</a:t>
            </a:r>
            <a:r>
              <a:rPr kumimoji="1" lang="ja-JP" altLang="en-US" dirty="0"/>
              <a:t>をかけて引く</a:t>
            </a:r>
          </a:p>
        </p:txBody>
      </p:sp>
      <p:pic>
        <p:nvPicPr>
          <p:cNvPr id="12" name="図 11">
            <a:extLst>
              <a:ext uri="{FF2B5EF4-FFF2-40B4-BE49-F238E27FC236}">
                <a16:creationId xmlns:a16="http://schemas.microsoft.com/office/drawing/2014/main" id="{9EB399FD-19A5-33D2-B6DB-D948221CCF3F}"/>
              </a:ext>
            </a:extLst>
          </p:cNvPr>
          <p:cNvPicPr>
            <a:picLocks noChangeAspect="1"/>
          </p:cNvPicPr>
          <p:nvPr/>
        </p:nvPicPr>
        <p:blipFill rotWithShape="1">
          <a:blip r:embed="rId2">
            <a:extLst>
              <a:ext uri="{28A0092B-C50C-407E-A947-70E740481C1C}">
                <a14:useLocalDpi xmlns:a14="http://schemas.microsoft.com/office/drawing/2010/main" val="0"/>
              </a:ext>
            </a:extLst>
          </a:blip>
          <a:srcRect r="50000"/>
          <a:stretch/>
        </p:blipFill>
        <p:spPr>
          <a:xfrm>
            <a:off x="3905215" y="1441530"/>
            <a:ext cx="3345251" cy="2517995"/>
          </a:xfrm>
          <a:prstGeom prst="rect">
            <a:avLst/>
          </a:prstGeom>
        </p:spPr>
      </p:pic>
      <p:pic>
        <p:nvPicPr>
          <p:cNvPr id="14" name="図 13">
            <a:extLst>
              <a:ext uri="{FF2B5EF4-FFF2-40B4-BE49-F238E27FC236}">
                <a16:creationId xmlns:a16="http://schemas.microsoft.com/office/drawing/2014/main" id="{AE8F0905-0D02-EC7D-9DA2-65CC9F217B68}"/>
              </a:ext>
            </a:extLst>
          </p:cNvPr>
          <p:cNvPicPr>
            <a:picLocks noChangeAspect="1"/>
          </p:cNvPicPr>
          <p:nvPr/>
        </p:nvPicPr>
        <p:blipFill rotWithShape="1">
          <a:blip r:embed="rId3">
            <a:extLst>
              <a:ext uri="{28A0092B-C50C-407E-A947-70E740481C1C}">
                <a14:useLocalDpi xmlns:a14="http://schemas.microsoft.com/office/drawing/2010/main" val="0"/>
              </a:ext>
            </a:extLst>
          </a:blip>
          <a:srcRect r="50000"/>
          <a:stretch/>
        </p:blipFill>
        <p:spPr>
          <a:xfrm>
            <a:off x="7435970" y="1468390"/>
            <a:ext cx="3305429" cy="2491135"/>
          </a:xfrm>
          <a:prstGeom prst="rect">
            <a:avLst/>
          </a:prstGeom>
        </p:spPr>
      </p:pic>
      <p:pic>
        <p:nvPicPr>
          <p:cNvPr id="16" name="図 15">
            <a:extLst>
              <a:ext uri="{FF2B5EF4-FFF2-40B4-BE49-F238E27FC236}">
                <a16:creationId xmlns:a16="http://schemas.microsoft.com/office/drawing/2014/main" id="{B5DE82CA-F437-E422-FB18-6439059536D7}"/>
              </a:ext>
            </a:extLst>
          </p:cNvPr>
          <p:cNvPicPr>
            <a:picLocks noChangeAspect="1"/>
          </p:cNvPicPr>
          <p:nvPr/>
        </p:nvPicPr>
        <p:blipFill rotWithShape="1">
          <a:blip r:embed="rId4">
            <a:extLst>
              <a:ext uri="{28A0092B-C50C-407E-A947-70E740481C1C}">
                <a14:useLocalDpi xmlns:a14="http://schemas.microsoft.com/office/drawing/2010/main" val="0"/>
              </a:ext>
            </a:extLst>
          </a:blip>
          <a:srcRect r="50000"/>
          <a:stretch/>
        </p:blipFill>
        <p:spPr>
          <a:xfrm>
            <a:off x="104860" y="1370722"/>
            <a:ext cx="3449223" cy="2619264"/>
          </a:xfrm>
          <a:prstGeom prst="rect">
            <a:avLst/>
          </a:prstGeom>
        </p:spPr>
      </p:pic>
    </p:spTree>
    <p:extLst>
      <p:ext uri="{BB962C8B-B14F-4D97-AF65-F5344CB8AC3E}">
        <p14:creationId xmlns:p14="http://schemas.microsoft.com/office/powerpoint/2010/main" val="26879275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214773E1-A122-35EF-85B6-41808373652B}"/>
              </a:ext>
            </a:extLst>
          </p:cNvPr>
          <p:cNvSpPr txBox="1"/>
          <p:nvPr/>
        </p:nvSpPr>
        <p:spPr>
          <a:xfrm>
            <a:off x="7553481" y="5080710"/>
            <a:ext cx="2550160" cy="369332"/>
          </a:xfrm>
          <a:prstGeom prst="rect">
            <a:avLst/>
          </a:prstGeom>
          <a:noFill/>
        </p:spPr>
        <p:txBody>
          <a:bodyPr wrap="square" rtlCol="0">
            <a:spAutoFit/>
          </a:bodyPr>
          <a:lstStyle/>
          <a:p>
            <a:r>
              <a:rPr kumimoji="1" lang="ja-JP" altLang="en-US" dirty="0"/>
              <a:t>フィルタをかけたもの</a:t>
            </a:r>
          </a:p>
        </p:txBody>
      </p:sp>
      <p:sp>
        <p:nvSpPr>
          <p:cNvPr id="5" name="テキスト ボックス 4">
            <a:extLst>
              <a:ext uri="{FF2B5EF4-FFF2-40B4-BE49-F238E27FC236}">
                <a16:creationId xmlns:a16="http://schemas.microsoft.com/office/drawing/2014/main" id="{90C930C9-1428-B9C7-01C5-EA5762074611}"/>
              </a:ext>
            </a:extLst>
          </p:cNvPr>
          <p:cNvSpPr txBox="1"/>
          <p:nvPr/>
        </p:nvSpPr>
        <p:spPr>
          <a:xfrm>
            <a:off x="1590520" y="5080710"/>
            <a:ext cx="3048000" cy="369332"/>
          </a:xfrm>
          <a:prstGeom prst="rect">
            <a:avLst/>
          </a:prstGeom>
          <a:noFill/>
        </p:spPr>
        <p:txBody>
          <a:bodyPr wrap="square" rtlCol="0">
            <a:spAutoFit/>
          </a:bodyPr>
          <a:lstStyle/>
          <a:p>
            <a:r>
              <a:rPr kumimoji="1" lang="ja-JP" altLang="en-US" dirty="0"/>
              <a:t>フィルタをかけてないもの</a:t>
            </a:r>
          </a:p>
        </p:txBody>
      </p:sp>
      <p:sp>
        <p:nvSpPr>
          <p:cNvPr id="6" name="テキスト ボックス 5">
            <a:extLst>
              <a:ext uri="{FF2B5EF4-FFF2-40B4-BE49-F238E27FC236}">
                <a16:creationId xmlns:a16="http://schemas.microsoft.com/office/drawing/2014/main" id="{BB5C705B-E353-ECC0-37B1-92C01C2CF740}"/>
              </a:ext>
            </a:extLst>
          </p:cNvPr>
          <p:cNvSpPr txBox="1"/>
          <p:nvPr/>
        </p:nvSpPr>
        <p:spPr>
          <a:xfrm>
            <a:off x="431800" y="6412746"/>
            <a:ext cx="11328400" cy="369332"/>
          </a:xfrm>
          <a:prstGeom prst="rect">
            <a:avLst/>
          </a:prstGeom>
          <a:noFill/>
        </p:spPr>
        <p:txBody>
          <a:bodyPr wrap="square" rtlCol="0">
            <a:spAutoFit/>
          </a:bodyPr>
          <a:lstStyle/>
          <a:p>
            <a:r>
              <a:rPr kumimoji="1" lang="ja-JP" altLang="en-US" dirty="0"/>
              <a:t>地表面</a:t>
            </a:r>
            <a:r>
              <a:rPr kumimoji="1" lang="en-US" altLang="ja-JP" dirty="0"/>
              <a:t>0.2m</a:t>
            </a:r>
            <a:r>
              <a:rPr kumimoji="1" lang="ja-JP" altLang="en-US" dirty="0"/>
              <a:t>付近の散乱強度が小さくなっている</a:t>
            </a:r>
          </a:p>
        </p:txBody>
      </p:sp>
      <p:pic>
        <p:nvPicPr>
          <p:cNvPr id="8" name="図 7">
            <a:extLst>
              <a:ext uri="{FF2B5EF4-FFF2-40B4-BE49-F238E27FC236}">
                <a16:creationId xmlns:a16="http://schemas.microsoft.com/office/drawing/2014/main" id="{18DAED7E-EA65-9D97-5B81-7071F3D9B1BC}"/>
              </a:ext>
            </a:extLst>
          </p:cNvPr>
          <p:cNvPicPr>
            <a:picLocks noChangeAspect="1"/>
          </p:cNvPicPr>
          <p:nvPr/>
        </p:nvPicPr>
        <p:blipFill rotWithShape="1">
          <a:blip r:embed="rId2">
            <a:extLst>
              <a:ext uri="{28A0092B-C50C-407E-A947-70E740481C1C}">
                <a14:useLocalDpi xmlns:a14="http://schemas.microsoft.com/office/drawing/2010/main" val="0"/>
              </a:ext>
            </a:extLst>
          </a:blip>
          <a:srcRect l="35307" t="8931" r="6392" b="51950"/>
          <a:stretch/>
        </p:blipFill>
        <p:spPr>
          <a:xfrm>
            <a:off x="353074" y="655605"/>
            <a:ext cx="11130794" cy="4201065"/>
          </a:xfrm>
          <a:prstGeom prst="rect">
            <a:avLst/>
          </a:prstGeom>
        </p:spPr>
      </p:pic>
      <p:sp>
        <p:nvSpPr>
          <p:cNvPr id="9" name="スライド番号プレースホルダー 8">
            <a:extLst>
              <a:ext uri="{FF2B5EF4-FFF2-40B4-BE49-F238E27FC236}">
                <a16:creationId xmlns:a16="http://schemas.microsoft.com/office/drawing/2014/main" id="{620C3B71-C41B-746A-6787-A03F65A0B3C1}"/>
              </a:ext>
            </a:extLst>
          </p:cNvPr>
          <p:cNvSpPr>
            <a:spLocks noGrp="1"/>
          </p:cNvSpPr>
          <p:nvPr>
            <p:ph type="sldNum" sz="quarter" idx="12"/>
          </p:nvPr>
        </p:nvSpPr>
        <p:spPr/>
        <p:txBody>
          <a:bodyPr/>
          <a:lstStyle/>
          <a:p>
            <a:fld id="{AB492E1D-532B-4343-855D-235CD69FFFAA}" type="slidenum">
              <a:rPr kumimoji="1" lang="ja-JP" altLang="en-US" smtClean="0"/>
              <a:t>25</a:t>
            </a:fld>
            <a:endParaRPr kumimoji="1" lang="ja-JP" altLang="en-US"/>
          </a:p>
        </p:txBody>
      </p:sp>
    </p:spTree>
    <p:extLst>
      <p:ext uri="{BB962C8B-B14F-4D97-AF65-F5344CB8AC3E}">
        <p14:creationId xmlns:p14="http://schemas.microsoft.com/office/powerpoint/2010/main" val="26233948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0EE651DC-1A2F-997A-CB80-80D17C1D83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76400"/>
            <a:ext cx="12192000" cy="4285054"/>
          </a:xfrm>
          <a:prstGeom prst="rect">
            <a:avLst/>
          </a:prstGeom>
        </p:spPr>
      </p:pic>
      <p:sp>
        <p:nvSpPr>
          <p:cNvPr id="6" name="テキスト ボックス 5">
            <a:extLst>
              <a:ext uri="{FF2B5EF4-FFF2-40B4-BE49-F238E27FC236}">
                <a16:creationId xmlns:a16="http://schemas.microsoft.com/office/drawing/2014/main" id="{4A10D4CF-B00B-3EA8-9B06-750D2129FA28}"/>
              </a:ext>
            </a:extLst>
          </p:cNvPr>
          <p:cNvSpPr txBox="1"/>
          <p:nvPr/>
        </p:nvSpPr>
        <p:spPr>
          <a:xfrm>
            <a:off x="152400" y="264160"/>
            <a:ext cx="8229600" cy="369332"/>
          </a:xfrm>
          <a:prstGeom prst="rect">
            <a:avLst/>
          </a:prstGeom>
          <a:noFill/>
        </p:spPr>
        <p:txBody>
          <a:bodyPr wrap="square" rtlCol="0">
            <a:spAutoFit/>
          </a:bodyPr>
          <a:lstStyle/>
          <a:p>
            <a:r>
              <a:rPr kumimoji="1" lang="ja-JP" altLang="en-US" dirty="0"/>
              <a:t>ガウシアンフィルタによる地表面反射除去の試み</a:t>
            </a:r>
            <a:endParaRPr kumimoji="1" lang="en-US" altLang="ja-JP" dirty="0"/>
          </a:p>
        </p:txBody>
      </p:sp>
      <p:sp>
        <p:nvSpPr>
          <p:cNvPr id="7" name="テキスト ボックス 6">
            <a:extLst>
              <a:ext uri="{FF2B5EF4-FFF2-40B4-BE49-F238E27FC236}">
                <a16:creationId xmlns:a16="http://schemas.microsoft.com/office/drawing/2014/main" id="{02E8A1E2-DCE4-11CE-C81A-1B741F7330EC}"/>
              </a:ext>
            </a:extLst>
          </p:cNvPr>
          <p:cNvSpPr txBox="1"/>
          <p:nvPr/>
        </p:nvSpPr>
        <p:spPr>
          <a:xfrm>
            <a:off x="1940560" y="6380480"/>
            <a:ext cx="2550160" cy="369332"/>
          </a:xfrm>
          <a:prstGeom prst="rect">
            <a:avLst/>
          </a:prstGeom>
          <a:noFill/>
        </p:spPr>
        <p:txBody>
          <a:bodyPr wrap="square" rtlCol="0">
            <a:spAutoFit/>
          </a:bodyPr>
          <a:lstStyle/>
          <a:p>
            <a:r>
              <a:rPr kumimoji="1" lang="ja-JP" altLang="en-US" dirty="0"/>
              <a:t>フィルタをかけたもの</a:t>
            </a:r>
          </a:p>
        </p:txBody>
      </p:sp>
      <p:sp>
        <p:nvSpPr>
          <p:cNvPr id="8" name="テキスト ボックス 7">
            <a:extLst>
              <a:ext uri="{FF2B5EF4-FFF2-40B4-BE49-F238E27FC236}">
                <a16:creationId xmlns:a16="http://schemas.microsoft.com/office/drawing/2014/main" id="{CE0F866E-0299-2989-428B-EB897C044BFA}"/>
              </a:ext>
            </a:extLst>
          </p:cNvPr>
          <p:cNvSpPr txBox="1"/>
          <p:nvPr/>
        </p:nvSpPr>
        <p:spPr>
          <a:xfrm>
            <a:off x="7945120" y="6380480"/>
            <a:ext cx="3139440" cy="369332"/>
          </a:xfrm>
          <a:prstGeom prst="rect">
            <a:avLst/>
          </a:prstGeom>
          <a:noFill/>
        </p:spPr>
        <p:txBody>
          <a:bodyPr wrap="square" rtlCol="0">
            <a:spAutoFit/>
          </a:bodyPr>
          <a:lstStyle/>
          <a:p>
            <a:r>
              <a:rPr kumimoji="1" lang="ja-JP" altLang="en-US" dirty="0"/>
              <a:t>フィルタをかけてないもの</a:t>
            </a:r>
          </a:p>
        </p:txBody>
      </p:sp>
      <p:sp>
        <p:nvSpPr>
          <p:cNvPr id="9" name="スライド番号プレースホルダー 8">
            <a:extLst>
              <a:ext uri="{FF2B5EF4-FFF2-40B4-BE49-F238E27FC236}">
                <a16:creationId xmlns:a16="http://schemas.microsoft.com/office/drawing/2014/main" id="{0A6F4005-1A70-214C-B4C6-683168E8A725}"/>
              </a:ext>
            </a:extLst>
          </p:cNvPr>
          <p:cNvSpPr>
            <a:spLocks noGrp="1"/>
          </p:cNvSpPr>
          <p:nvPr>
            <p:ph type="sldNum" sz="quarter" idx="12"/>
          </p:nvPr>
        </p:nvSpPr>
        <p:spPr/>
        <p:txBody>
          <a:bodyPr/>
          <a:lstStyle/>
          <a:p>
            <a:fld id="{AB492E1D-532B-4343-855D-235CD69FFFAA}" type="slidenum">
              <a:rPr kumimoji="1" lang="ja-JP" altLang="en-US" smtClean="0"/>
              <a:t>26</a:t>
            </a:fld>
            <a:endParaRPr kumimoji="1" lang="ja-JP" altLang="en-US"/>
          </a:p>
        </p:txBody>
      </p:sp>
    </p:spTree>
    <p:extLst>
      <p:ext uri="{BB962C8B-B14F-4D97-AF65-F5344CB8AC3E}">
        <p14:creationId xmlns:p14="http://schemas.microsoft.com/office/powerpoint/2010/main" val="15576162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3FE5F9D6-C964-48E8-2349-B14C17D6C3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5277672"/>
          </a:xfrm>
          <a:prstGeom prst="rect">
            <a:avLst/>
          </a:prstGeom>
        </p:spPr>
      </p:pic>
      <p:sp>
        <p:nvSpPr>
          <p:cNvPr id="4" name="テキスト ボックス 3">
            <a:extLst>
              <a:ext uri="{FF2B5EF4-FFF2-40B4-BE49-F238E27FC236}">
                <a16:creationId xmlns:a16="http://schemas.microsoft.com/office/drawing/2014/main" id="{1C8FDFE7-3E16-A7CD-EA4C-8E1198643B03}"/>
              </a:ext>
            </a:extLst>
          </p:cNvPr>
          <p:cNvSpPr txBox="1"/>
          <p:nvPr/>
        </p:nvSpPr>
        <p:spPr>
          <a:xfrm>
            <a:off x="526212" y="5546785"/>
            <a:ext cx="2251494" cy="369332"/>
          </a:xfrm>
          <a:prstGeom prst="rect">
            <a:avLst/>
          </a:prstGeom>
          <a:noFill/>
        </p:spPr>
        <p:txBody>
          <a:bodyPr wrap="square" rtlCol="0">
            <a:spAutoFit/>
          </a:bodyPr>
          <a:lstStyle/>
          <a:p>
            <a:r>
              <a:rPr kumimoji="1" lang="ja-JP" altLang="en-US" dirty="0"/>
              <a:t>・線形表示した振幅</a:t>
            </a:r>
          </a:p>
        </p:txBody>
      </p:sp>
      <p:sp>
        <p:nvSpPr>
          <p:cNvPr id="6" name="テキスト ボックス 5">
            <a:extLst>
              <a:ext uri="{FF2B5EF4-FFF2-40B4-BE49-F238E27FC236}">
                <a16:creationId xmlns:a16="http://schemas.microsoft.com/office/drawing/2014/main" id="{6D40ED23-133F-F55E-1CF3-63DE18AE178D}"/>
              </a:ext>
            </a:extLst>
          </p:cNvPr>
          <p:cNvSpPr txBox="1"/>
          <p:nvPr/>
        </p:nvSpPr>
        <p:spPr>
          <a:xfrm>
            <a:off x="4879676" y="5569789"/>
            <a:ext cx="2251494" cy="369332"/>
          </a:xfrm>
          <a:prstGeom prst="rect">
            <a:avLst/>
          </a:prstGeom>
          <a:noFill/>
        </p:spPr>
        <p:txBody>
          <a:bodyPr wrap="square" rtlCol="0">
            <a:spAutoFit/>
          </a:bodyPr>
          <a:lstStyle/>
          <a:p>
            <a:r>
              <a:rPr kumimoji="1" lang="ja-JP" altLang="en-US" dirty="0"/>
              <a:t>・</a:t>
            </a:r>
            <a:r>
              <a:rPr kumimoji="1" lang="en-US" altLang="ja-JP" dirty="0"/>
              <a:t>dB</a:t>
            </a:r>
            <a:r>
              <a:rPr kumimoji="1" lang="ja-JP" altLang="en-US" dirty="0"/>
              <a:t>表示した振幅</a:t>
            </a:r>
          </a:p>
        </p:txBody>
      </p:sp>
      <p:sp>
        <p:nvSpPr>
          <p:cNvPr id="7" name="テキスト ボックス 6">
            <a:extLst>
              <a:ext uri="{FF2B5EF4-FFF2-40B4-BE49-F238E27FC236}">
                <a16:creationId xmlns:a16="http://schemas.microsoft.com/office/drawing/2014/main" id="{840E0870-76AC-0F86-C53B-676F1A1DA499}"/>
              </a:ext>
            </a:extLst>
          </p:cNvPr>
          <p:cNvSpPr txBox="1"/>
          <p:nvPr/>
        </p:nvSpPr>
        <p:spPr>
          <a:xfrm>
            <a:off x="9069238" y="5541670"/>
            <a:ext cx="2251494" cy="369332"/>
          </a:xfrm>
          <a:prstGeom prst="rect">
            <a:avLst/>
          </a:prstGeom>
          <a:noFill/>
        </p:spPr>
        <p:txBody>
          <a:bodyPr wrap="square" rtlCol="0">
            <a:spAutoFit/>
          </a:bodyPr>
          <a:lstStyle/>
          <a:p>
            <a:r>
              <a:rPr kumimoji="1" lang="ja-JP" altLang="en-US" dirty="0"/>
              <a:t>・位相</a:t>
            </a:r>
          </a:p>
        </p:txBody>
      </p:sp>
      <p:sp>
        <p:nvSpPr>
          <p:cNvPr id="8" name="スライド番号プレースホルダー 7">
            <a:extLst>
              <a:ext uri="{FF2B5EF4-FFF2-40B4-BE49-F238E27FC236}">
                <a16:creationId xmlns:a16="http://schemas.microsoft.com/office/drawing/2014/main" id="{ACC32E36-F919-21EB-FEB2-94DE8D06D1BF}"/>
              </a:ext>
            </a:extLst>
          </p:cNvPr>
          <p:cNvSpPr>
            <a:spLocks noGrp="1"/>
          </p:cNvSpPr>
          <p:nvPr>
            <p:ph type="sldNum" sz="quarter" idx="12"/>
          </p:nvPr>
        </p:nvSpPr>
        <p:spPr/>
        <p:txBody>
          <a:bodyPr/>
          <a:lstStyle/>
          <a:p>
            <a:fld id="{AB492E1D-532B-4343-855D-235CD69FFFAA}" type="slidenum">
              <a:rPr kumimoji="1" lang="ja-JP" altLang="en-US" smtClean="0"/>
              <a:t>27</a:t>
            </a:fld>
            <a:endParaRPr kumimoji="1" lang="ja-JP" altLang="en-US"/>
          </a:p>
        </p:txBody>
      </p:sp>
    </p:spTree>
    <p:extLst>
      <p:ext uri="{BB962C8B-B14F-4D97-AF65-F5344CB8AC3E}">
        <p14:creationId xmlns:p14="http://schemas.microsoft.com/office/powerpoint/2010/main" val="167580540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BB4AD5E2-1D24-BB42-4DBF-C376256982FB}"/>
              </a:ext>
            </a:extLst>
          </p:cNvPr>
          <p:cNvSpPr>
            <a:spLocks noGrp="1"/>
          </p:cNvSpPr>
          <p:nvPr>
            <p:ph type="sldNum" sz="quarter" idx="12"/>
          </p:nvPr>
        </p:nvSpPr>
        <p:spPr/>
        <p:txBody>
          <a:bodyPr/>
          <a:lstStyle/>
          <a:p>
            <a:fld id="{AB492E1D-532B-4343-855D-235CD69FFFAA}" type="slidenum">
              <a:rPr lang="ja-JP" altLang="en-US" smtClean="0"/>
              <a:pPr/>
              <a:t>28</a:t>
            </a:fld>
            <a:endParaRPr lang="ja-JP" altLang="en-US" dirty="0"/>
          </a:p>
        </p:txBody>
      </p:sp>
      <p:pic>
        <p:nvPicPr>
          <p:cNvPr id="4" name="図 3">
            <a:extLst>
              <a:ext uri="{FF2B5EF4-FFF2-40B4-BE49-F238E27FC236}">
                <a16:creationId xmlns:a16="http://schemas.microsoft.com/office/drawing/2014/main" id="{C06B6F18-C594-9CA6-54F0-69D79BF27A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1191"/>
            <a:ext cx="5299641" cy="3179785"/>
          </a:xfrm>
          <a:prstGeom prst="rect">
            <a:avLst/>
          </a:prstGeom>
        </p:spPr>
      </p:pic>
      <p:sp>
        <p:nvSpPr>
          <p:cNvPr id="5" name="テキスト ボックス 4">
            <a:extLst>
              <a:ext uri="{FF2B5EF4-FFF2-40B4-BE49-F238E27FC236}">
                <a16:creationId xmlns:a16="http://schemas.microsoft.com/office/drawing/2014/main" id="{DAC9BD1E-B5D7-CE3A-DC8E-CC1EFD174AE5}"/>
              </a:ext>
            </a:extLst>
          </p:cNvPr>
          <p:cNvSpPr txBox="1"/>
          <p:nvPr/>
        </p:nvSpPr>
        <p:spPr>
          <a:xfrm>
            <a:off x="518261" y="136525"/>
            <a:ext cx="11378242" cy="369332"/>
          </a:xfrm>
          <a:prstGeom prst="rect">
            <a:avLst/>
          </a:prstGeom>
          <a:noFill/>
        </p:spPr>
        <p:txBody>
          <a:bodyPr wrap="square" rtlCol="0">
            <a:spAutoFit/>
          </a:bodyPr>
          <a:lstStyle/>
          <a:p>
            <a:r>
              <a:rPr kumimoji="1" lang="ja-JP" altLang="en-US" dirty="0"/>
              <a:t>計測点数を減らす</a:t>
            </a:r>
          </a:p>
        </p:txBody>
      </p:sp>
      <p:pic>
        <p:nvPicPr>
          <p:cNvPr id="7" name="図 6">
            <a:extLst>
              <a:ext uri="{FF2B5EF4-FFF2-40B4-BE49-F238E27FC236}">
                <a16:creationId xmlns:a16="http://schemas.microsoft.com/office/drawing/2014/main" id="{0BEF4019-383E-2817-C2E5-E52BE71CB5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481213"/>
            <a:ext cx="5365516" cy="3219310"/>
          </a:xfrm>
          <a:prstGeom prst="rect">
            <a:avLst/>
          </a:prstGeom>
        </p:spPr>
      </p:pic>
      <p:pic>
        <p:nvPicPr>
          <p:cNvPr id="9" name="図 8">
            <a:extLst>
              <a:ext uri="{FF2B5EF4-FFF2-40B4-BE49-F238E27FC236}">
                <a16:creationId xmlns:a16="http://schemas.microsoft.com/office/drawing/2014/main" id="{ED63DAAC-3312-DD24-1B97-D43539A5CE1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26533" y="3500976"/>
            <a:ext cx="5299641" cy="3179785"/>
          </a:xfrm>
          <a:prstGeom prst="rect">
            <a:avLst/>
          </a:prstGeom>
        </p:spPr>
      </p:pic>
      <p:sp>
        <p:nvSpPr>
          <p:cNvPr id="11" name="テキスト ボックス 10">
            <a:extLst>
              <a:ext uri="{FF2B5EF4-FFF2-40B4-BE49-F238E27FC236}">
                <a16:creationId xmlns:a16="http://schemas.microsoft.com/office/drawing/2014/main" id="{613C708F-109D-486B-B1FB-1B842A319CEE}"/>
              </a:ext>
            </a:extLst>
          </p:cNvPr>
          <p:cNvSpPr txBox="1"/>
          <p:nvPr/>
        </p:nvSpPr>
        <p:spPr>
          <a:xfrm>
            <a:off x="4960845" y="3772657"/>
            <a:ext cx="1609245" cy="1477328"/>
          </a:xfrm>
          <a:prstGeom prst="rect">
            <a:avLst/>
          </a:prstGeom>
          <a:noFill/>
        </p:spPr>
        <p:txBody>
          <a:bodyPr wrap="square" rtlCol="0">
            <a:spAutoFit/>
          </a:bodyPr>
          <a:lstStyle/>
          <a:p>
            <a:r>
              <a:rPr kumimoji="1" lang="ja-JP" altLang="en-US" dirty="0"/>
              <a:t>←</a:t>
            </a:r>
            <a:r>
              <a:rPr kumimoji="1" lang="en-US" altLang="ja-JP" dirty="0"/>
              <a:t>10</a:t>
            </a:r>
            <a:r>
              <a:rPr kumimoji="1" lang="ja-JP" altLang="en-US" dirty="0"/>
              <a:t>点まで間引いた</a:t>
            </a:r>
            <a:endParaRPr kumimoji="1" lang="en-US" altLang="ja-JP" dirty="0"/>
          </a:p>
          <a:p>
            <a:endParaRPr lang="en-US" altLang="ja-JP" dirty="0"/>
          </a:p>
          <a:p>
            <a:r>
              <a:rPr kumimoji="1" lang="ja-JP" altLang="en-US" dirty="0"/>
              <a:t>→</a:t>
            </a:r>
            <a:r>
              <a:rPr kumimoji="1" lang="en-US" altLang="ja-JP" dirty="0"/>
              <a:t>5</a:t>
            </a:r>
            <a:r>
              <a:rPr kumimoji="1" lang="ja-JP" altLang="en-US" dirty="0"/>
              <a:t>点まで間引いた</a:t>
            </a:r>
          </a:p>
        </p:txBody>
      </p:sp>
      <p:sp>
        <p:nvSpPr>
          <p:cNvPr id="12" name="テキスト ボックス 11">
            <a:extLst>
              <a:ext uri="{FF2B5EF4-FFF2-40B4-BE49-F238E27FC236}">
                <a16:creationId xmlns:a16="http://schemas.microsoft.com/office/drawing/2014/main" id="{5FC59AF1-3934-87D4-4694-C67E2DADD0DE}"/>
              </a:ext>
            </a:extLst>
          </p:cNvPr>
          <p:cNvSpPr txBox="1"/>
          <p:nvPr/>
        </p:nvSpPr>
        <p:spPr>
          <a:xfrm>
            <a:off x="5765467" y="627529"/>
            <a:ext cx="5198368" cy="1200329"/>
          </a:xfrm>
          <a:prstGeom prst="rect">
            <a:avLst/>
          </a:prstGeom>
          <a:noFill/>
        </p:spPr>
        <p:txBody>
          <a:bodyPr wrap="square" rtlCol="0">
            <a:spAutoFit/>
          </a:bodyPr>
          <a:lstStyle/>
          <a:p>
            <a:r>
              <a:rPr lang="ja-JP" altLang="en-US" dirty="0"/>
              <a:t>・圧縮センシングのために計測点数を間引く</a:t>
            </a:r>
            <a:endParaRPr lang="en-US" altLang="ja-JP" dirty="0"/>
          </a:p>
          <a:p>
            <a:r>
              <a:rPr kumimoji="1" lang="ja-JP" altLang="en-US" dirty="0"/>
              <a:t>→</a:t>
            </a:r>
            <a:r>
              <a:rPr kumimoji="1" lang="en-US" altLang="ja-JP" dirty="0"/>
              <a:t>x</a:t>
            </a:r>
            <a:r>
              <a:rPr lang="ja-JP" altLang="en-US" dirty="0"/>
              <a:t>座標</a:t>
            </a:r>
            <a:r>
              <a:rPr lang="en-US" altLang="ja-JP" dirty="0"/>
              <a:t>(60</a:t>
            </a:r>
            <a:r>
              <a:rPr lang="ja-JP" altLang="en-US" dirty="0"/>
              <a:t>点</a:t>
            </a:r>
            <a:r>
              <a:rPr lang="en-US" altLang="ja-JP" dirty="0"/>
              <a:t>)</a:t>
            </a:r>
            <a:r>
              <a:rPr kumimoji="1" lang="ja-JP" altLang="en-US" dirty="0"/>
              <a:t>をランダムに引いたものについて考える</a:t>
            </a:r>
            <a:endParaRPr kumimoji="1" lang="en-US" altLang="ja-JP" dirty="0"/>
          </a:p>
          <a:p>
            <a:r>
              <a:rPr lang="ja-JP" altLang="en-US" dirty="0"/>
              <a:t>：測定したデータから補間する</a:t>
            </a:r>
            <a:endParaRPr kumimoji="1" lang="en-US" altLang="ja-JP" dirty="0"/>
          </a:p>
        </p:txBody>
      </p:sp>
      <p:sp>
        <p:nvSpPr>
          <p:cNvPr id="13" name="矢印: 上 12">
            <a:extLst>
              <a:ext uri="{FF2B5EF4-FFF2-40B4-BE49-F238E27FC236}">
                <a16:creationId xmlns:a16="http://schemas.microsoft.com/office/drawing/2014/main" id="{4DF4E7D5-F533-725D-CD81-7E4B9D3C629B}"/>
              </a:ext>
            </a:extLst>
          </p:cNvPr>
          <p:cNvSpPr/>
          <p:nvPr/>
        </p:nvSpPr>
        <p:spPr>
          <a:xfrm>
            <a:off x="5158595" y="2510287"/>
            <a:ext cx="227309" cy="639563"/>
          </a:xfrm>
          <a:prstGeom prst="upArrow">
            <a:avLst>
              <a:gd name="adj1" fmla="val 44117"/>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a:extLst>
              <a:ext uri="{FF2B5EF4-FFF2-40B4-BE49-F238E27FC236}">
                <a16:creationId xmlns:a16="http://schemas.microsoft.com/office/drawing/2014/main" id="{545E2403-038B-3FF8-79A0-6393E10C00F3}"/>
              </a:ext>
            </a:extLst>
          </p:cNvPr>
          <p:cNvPicPr>
            <a:picLocks noChangeAspect="1"/>
          </p:cNvPicPr>
          <p:nvPr/>
        </p:nvPicPr>
        <p:blipFill>
          <a:blip r:embed="rId5"/>
          <a:stretch>
            <a:fillRect/>
          </a:stretch>
        </p:blipFill>
        <p:spPr>
          <a:xfrm rot="5400000">
            <a:off x="5444480" y="2756130"/>
            <a:ext cx="268247" cy="658425"/>
          </a:xfrm>
          <a:prstGeom prst="rect">
            <a:avLst/>
          </a:prstGeom>
        </p:spPr>
      </p:pic>
      <p:sp>
        <p:nvSpPr>
          <p:cNvPr id="15" name="テキスト ボックス 14">
            <a:extLst>
              <a:ext uri="{FF2B5EF4-FFF2-40B4-BE49-F238E27FC236}">
                <a16:creationId xmlns:a16="http://schemas.microsoft.com/office/drawing/2014/main" id="{18EB8290-A083-3A80-42D9-ACBF700BD0F3}"/>
              </a:ext>
            </a:extLst>
          </p:cNvPr>
          <p:cNvSpPr txBox="1"/>
          <p:nvPr/>
        </p:nvSpPr>
        <p:spPr>
          <a:xfrm>
            <a:off x="5063852" y="2137453"/>
            <a:ext cx="937405" cy="369332"/>
          </a:xfrm>
          <a:prstGeom prst="rect">
            <a:avLst/>
          </a:prstGeom>
          <a:noFill/>
        </p:spPr>
        <p:txBody>
          <a:bodyPr wrap="square" rtlCol="0">
            <a:spAutoFit/>
          </a:bodyPr>
          <a:lstStyle/>
          <a:p>
            <a:r>
              <a:rPr kumimoji="1" lang="en-US" altLang="ja-JP" dirty="0"/>
              <a:t>X</a:t>
            </a:r>
            <a:r>
              <a:rPr kumimoji="1" lang="ja-JP" altLang="en-US" dirty="0"/>
              <a:t>軸</a:t>
            </a:r>
          </a:p>
        </p:txBody>
      </p:sp>
      <p:sp>
        <p:nvSpPr>
          <p:cNvPr id="16" name="テキスト ボックス 15">
            <a:extLst>
              <a:ext uri="{FF2B5EF4-FFF2-40B4-BE49-F238E27FC236}">
                <a16:creationId xmlns:a16="http://schemas.microsoft.com/office/drawing/2014/main" id="{62E0A897-D9C2-EE8B-3C75-8590DFF9BFDD}"/>
              </a:ext>
            </a:extLst>
          </p:cNvPr>
          <p:cNvSpPr txBox="1"/>
          <p:nvPr/>
        </p:nvSpPr>
        <p:spPr>
          <a:xfrm>
            <a:off x="5957830" y="2875310"/>
            <a:ext cx="937405" cy="369332"/>
          </a:xfrm>
          <a:prstGeom prst="rect">
            <a:avLst/>
          </a:prstGeom>
          <a:noFill/>
        </p:spPr>
        <p:txBody>
          <a:bodyPr wrap="square" rtlCol="0">
            <a:spAutoFit/>
          </a:bodyPr>
          <a:lstStyle/>
          <a:p>
            <a:r>
              <a:rPr kumimoji="1" lang="ja-JP" altLang="en-US" dirty="0"/>
              <a:t>深さ</a:t>
            </a:r>
          </a:p>
        </p:txBody>
      </p:sp>
    </p:spTree>
    <p:extLst>
      <p:ext uri="{BB962C8B-B14F-4D97-AF65-F5344CB8AC3E}">
        <p14:creationId xmlns:p14="http://schemas.microsoft.com/office/powerpoint/2010/main" val="131261870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112D36A9-B63D-4733-EEB6-E30AFDE98A7C}"/>
              </a:ext>
            </a:extLst>
          </p:cNvPr>
          <p:cNvSpPr>
            <a:spLocks noGrp="1"/>
          </p:cNvSpPr>
          <p:nvPr>
            <p:ph type="sldNum" sz="quarter" idx="12"/>
          </p:nvPr>
        </p:nvSpPr>
        <p:spPr/>
        <p:txBody>
          <a:bodyPr/>
          <a:lstStyle/>
          <a:p>
            <a:fld id="{AB492E1D-532B-4343-855D-235CD69FFFAA}" type="slidenum">
              <a:rPr lang="ja-JP" altLang="en-US" smtClean="0"/>
              <a:pPr/>
              <a:t>29</a:t>
            </a:fld>
            <a:endParaRPr lang="ja-JP" altLang="en-US" dirty="0"/>
          </a:p>
        </p:txBody>
      </p:sp>
      <p:pic>
        <p:nvPicPr>
          <p:cNvPr id="4" name="図 3">
            <a:extLst>
              <a:ext uri="{FF2B5EF4-FFF2-40B4-BE49-F238E27FC236}">
                <a16:creationId xmlns:a16="http://schemas.microsoft.com/office/drawing/2014/main" id="{309A6E43-0288-C74F-5C6A-A55E4ECC95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900948"/>
            <a:ext cx="4566979" cy="2740188"/>
          </a:xfrm>
          <a:prstGeom prst="rect">
            <a:avLst/>
          </a:prstGeom>
        </p:spPr>
      </p:pic>
      <p:sp>
        <p:nvSpPr>
          <p:cNvPr id="5" name="テキスト ボックス 4">
            <a:extLst>
              <a:ext uri="{FF2B5EF4-FFF2-40B4-BE49-F238E27FC236}">
                <a16:creationId xmlns:a16="http://schemas.microsoft.com/office/drawing/2014/main" id="{DE37CCF6-9A9E-EA70-2FA8-65A7A645CEB7}"/>
              </a:ext>
            </a:extLst>
          </p:cNvPr>
          <p:cNvSpPr txBox="1"/>
          <p:nvPr/>
        </p:nvSpPr>
        <p:spPr>
          <a:xfrm>
            <a:off x="500332" y="379562"/>
            <a:ext cx="11378242" cy="369332"/>
          </a:xfrm>
          <a:prstGeom prst="rect">
            <a:avLst/>
          </a:prstGeom>
          <a:noFill/>
        </p:spPr>
        <p:txBody>
          <a:bodyPr wrap="square" rtlCol="0">
            <a:spAutoFit/>
          </a:bodyPr>
          <a:lstStyle/>
          <a:p>
            <a:r>
              <a:rPr kumimoji="1" lang="ja-JP" altLang="en-US" dirty="0"/>
              <a:t>計測点数を</a:t>
            </a:r>
            <a:r>
              <a:rPr kumimoji="1" lang="en-US" altLang="ja-JP" dirty="0"/>
              <a:t>20</a:t>
            </a:r>
            <a:r>
              <a:rPr kumimoji="1" lang="ja-JP" altLang="en-US" dirty="0"/>
              <a:t>点</a:t>
            </a:r>
            <a:r>
              <a:rPr kumimoji="1" lang="en-US" altLang="ja-JP" dirty="0"/>
              <a:t>(1/3</a:t>
            </a:r>
            <a:r>
              <a:rPr kumimoji="1" lang="ja-JP" altLang="en-US" dirty="0"/>
              <a:t>にしたもの）</a:t>
            </a:r>
          </a:p>
        </p:txBody>
      </p:sp>
      <p:sp>
        <p:nvSpPr>
          <p:cNvPr id="6" name="テキスト ボックス 5">
            <a:extLst>
              <a:ext uri="{FF2B5EF4-FFF2-40B4-BE49-F238E27FC236}">
                <a16:creationId xmlns:a16="http://schemas.microsoft.com/office/drawing/2014/main" id="{B2BFE90F-5ADB-7448-6C8A-86A196A2ABB1}"/>
              </a:ext>
            </a:extLst>
          </p:cNvPr>
          <p:cNvSpPr txBox="1"/>
          <p:nvPr/>
        </p:nvSpPr>
        <p:spPr>
          <a:xfrm>
            <a:off x="1764884" y="3597214"/>
            <a:ext cx="1259456" cy="369332"/>
          </a:xfrm>
          <a:prstGeom prst="rect">
            <a:avLst/>
          </a:prstGeom>
          <a:noFill/>
        </p:spPr>
        <p:txBody>
          <a:bodyPr wrap="square" rtlCol="0">
            <a:spAutoFit/>
          </a:bodyPr>
          <a:lstStyle/>
          <a:p>
            <a:r>
              <a:rPr kumimoji="1" lang="ja-JP" altLang="en-US" dirty="0"/>
              <a:t>補間なし</a:t>
            </a:r>
          </a:p>
        </p:txBody>
      </p:sp>
      <p:pic>
        <p:nvPicPr>
          <p:cNvPr id="8" name="図 7">
            <a:extLst>
              <a:ext uri="{FF2B5EF4-FFF2-40B4-BE49-F238E27FC236}">
                <a16:creationId xmlns:a16="http://schemas.microsoft.com/office/drawing/2014/main" id="{5DCA5C09-07CC-D602-34B5-C6F78BC6B2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89453" y="-1"/>
            <a:ext cx="5995357" cy="3597215"/>
          </a:xfrm>
          <a:prstGeom prst="rect">
            <a:avLst/>
          </a:prstGeom>
        </p:spPr>
      </p:pic>
      <p:sp>
        <p:nvSpPr>
          <p:cNvPr id="9" name="テキスト ボックス 8">
            <a:extLst>
              <a:ext uri="{FF2B5EF4-FFF2-40B4-BE49-F238E27FC236}">
                <a16:creationId xmlns:a16="http://schemas.microsoft.com/office/drawing/2014/main" id="{C9DF00D7-3794-D148-96AB-DAC50215949D}"/>
              </a:ext>
            </a:extLst>
          </p:cNvPr>
          <p:cNvSpPr txBox="1"/>
          <p:nvPr/>
        </p:nvSpPr>
        <p:spPr>
          <a:xfrm>
            <a:off x="5676086" y="1759130"/>
            <a:ext cx="1026734" cy="369332"/>
          </a:xfrm>
          <a:prstGeom prst="rect">
            <a:avLst/>
          </a:prstGeom>
          <a:noFill/>
        </p:spPr>
        <p:txBody>
          <a:bodyPr wrap="square" rtlCol="0">
            <a:spAutoFit/>
          </a:bodyPr>
          <a:lstStyle/>
          <a:p>
            <a:r>
              <a:rPr lang="en-US" altLang="ja-JP" dirty="0"/>
              <a:t>a=1000</a:t>
            </a:r>
            <a:endParaRPr kumimoji="1" lang="ja-JP" altLang="en-US" dirty="0"/>
          </a:p>
        </p:txBody>
      </p:sp>
      <p:pic>
        <p:nvPicPr>
          <p:cNvPr id="11" name="図 10">
            <a:extLst>
              <a:ext uri="{FF2B5EF4-FFF2-40B4-BE49-F238E27FC236}">
                <a16:creationId xmlns:a16="http://schemas.microsoft.com/office/drawing/2014/main" id="{7BF9EEB5-8ADD-6D96-6D9B-1AFCB5DBCC8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38663" y="3428999"/>
            <a:ext cx="5896935" cy="3538162"/>
          </a:xfrm>
          <a:prstGeom prst="rect">
            <a:avLst/>
          </a:prstGeom>
        </p:spPr>
      </p:pic>
      <p:sp>
        <p:nvSpPr>
          <p:cNvPr id="12" name="テキスト ボックス 11">
            <a:extLst>
              <a:ext uri="{FF2B5EF4-FFF2-40B4-BE49-F238E27FC236}">
                <a16:creationId xmlns:a16="http://schemas.microsoft.com/office/drawing/2014/main" id="{427A81F8-A8FD-544B-A7F1-04880E6632E3}"/>
              </a:ext>
            </a:extLst>
          </p:cNvPr>
          <p:cNvSpPr txBox="1"/>
          <p:nvPr/>
        </p:nvSpPr>
        <p:spPr>
          <a:xfrm>
            <a:off x="5506660" y="5062305"/>
            <a:ext cx="1196160" cy="369332"/>
          </a:xfrm>
          <a:prstGeom prst="rect">
            <a:avLst/>
          </a:prstGeom>
          <a:noFill/>
        </p:spPr>
        <p:txBody>
          <a:bodyPr wrap="square" rtlCol="0">
            <a:spAutoFit/>
          </a:bodyPr>
          <a:lstStyle/>
          <a:p>
            <a:r>
              <a:rPr lang="en-US" altLang="ja-JP" dirty="0"/>
              <a:t>a=10000</a:t>
            </a:r>
            <a:endParaRPr kumimoji="1" lang="ja-JP" altLang="en-US" dirty="0"/>
          </a:p>
        </p:txBody>
      </p:sp>
      <p:pic>
        <p:nvPicPr>
          <p:cNvPr id="13" name="図 12">
            <a:extLst>
              <a:ext uri="{FF2B5EF4-FFF2-40B4-BE49-F238E27FC236}">
                <a16:creationId xmlns:a16="http://schemas.microsoft.com/office/drawing/2014/main" id="{35764636-9F9A-9CCA-9AF8-A3828635D244}"/>
              </a:ext>
            </a:extLst>
          </p:cNvPr>
          <p:cNvPicPr>
            <a:picLocks noChangeAspect="1"/>
          </p:cNvPicPr>
          <p:nvPr/>
        </p:nvPicPr>
        <p:blipFill>
          <a:blip r:embed="rId5"/>
          <a:stretch>
            <a:fillRect/>
          </a:stretch>
        </p:blipFill>
        <p:spPr>
          <a:xfrm>
            <a:off x="0" y="4119914"/>
            <a:ext cx="4566980" cy="2738086"/>
          </a:xfrm>
          <a:prstGeom prst="rect">
            <a:avLst/>
          </a:prstGeom>
        </p:spPr>
      </p:pic>
    </p:spTree>
    <p:extLst>
      <p:ext uri="{BB962C8B-B14F-4D97-AF65-F5344CB8AC3E}">
        <p14:creationId xmlns:p14="http://schemas.microsoft.com/office/powerpoint/2010/main" val="7569829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5745A69-B333-E5E6-50C6-56826F036BFD}"/>
              </a:ext>
            </a:extLst>
          </p:cNvPr>
          <p:cNvSpPr>
            <a:spLocks noGrp="1"/>
          </p:cNvSpPr>
          <p:nvPr>
            <p:ph type="title"/>
          </p:nvPr>
        </p:nvSpPr>
        <p:spPr>
          <a:xfrm>
            <a:off x="838200" y="365126"/>
            <a:ext cx="9505950" cy="749300"/>
          </a:xfrm>
        </p:spPr>
        <p:txBody>
          <a:bodyPr>
            <a:normAutofit/>
          </a:bodyPr>
          <a:lstStyle/>
          <a:p>
            <a:r>
              <a:rPr kumimoji="1" lang="ja-JP" altLang="en-US" sz="2800" dirty="0"/>
              <a:t>改善案</a:t>
            </a:r>
          </a:p>
        </p:txBody>
      </p:sp>
      <p:sp>
        <p:nvSpPr>
          <p:cNvPr id="4" name="スライド番号プレースホルダー 3">
            <a:extLst>
              <a:ext uri="{FF2B5EF4-FFF2-40B4-BE49-F238E27FC236}">
                <a16:creationId xmlns:a16="http://schemas.microsoft.com/office/drawing/2014/main" id="{DED41094-5511-40F4-E899-A9613E5A5801}"/>
              </a:ext>
            </a:extLst>
          </p:cNvPr>
          <p:cNvSpPr>
            <a:spLocks noGrp="1"/>
          </p:cNvSpPr>
          <p:nvPr>
            <p:ph type="sldNum" sz="quarter" idx="12"/>
          </p:nvPr>
        </p:nvSpPr>
        <p:spPr/>
        <p:txBody>
          <a:bodyPr/>
          <a:lstStyle/>
          <a:p>
            <a:fld id="{AB492E1D-532B-4343-855D-235CD69FFFAA}" type="slidenum">
              <a:rPr kumimoji="1" lang="ja-JP" altLang="en-US" smtClean="0"/>
              <a:t>3</a:t>
            </a:fld>
            <a:endParaRPr kumimoji="1" lang="ja-JP" altLang="en-US"/>
          </a:p>
        </p:txBody>
      </p:sp>
      <p:sp>
        <p:nvSpPr>
          <p:cNvPr id="3" name="テキスト ボックス 2">
            <a:extLst>
              <a:ext uri="{FF2B5EF4-FFF2-40B4-BE49-F238E27FC236}">
                <a16:creationId xmlns:a16="http://schemas.microsoft.com/office/drawing/2014/main" id="{9D6BB513-EC55-CB1B-E19F-55DFD804C738}"/>
              </a:ext>
            </a:extLst>
          </p:cNvPr>
          <p:cNvSpPr txBox="1"/>
          <p:nvPr/>
        </p:nvSpPr>
        <p:spPr>
          <a:xfrm>
            <a:off x="838200" y="1438276"/>
            <a:ext cx="4933950" cy="2031325"/>
          </a:xfrm>
          <a:prstGeom prst="rect">
            <a:avLst/>
          </a:prstGeom>
          <a:noFill/>
        </p:spPr>
        <p:txBody>
          <a:bodyPr wrap="square" rtlCol="0">
            <a:spAutoFit/>
          </a:bodyPr>
          <a:lstStyle/>
          <a:p>
            <a:r>
              <a:rPr kumimoji="1" lang="ja-JP" altLang="en-US" dirty="0"/>
              <a:t>・実際にシミュレーションしてみて比較する</a:t>
            </a:r>
            <a:endParaRPr kumimoji="1" lang="en-US" altLang="ja-JP" dirty="0"/>
          </a:p>
          <a:p>
            <a:r>
              <a:rPr kumimoji="1" lang="ja-JP" altLang="en-US" dirty="0"/>
              <a:t>・最終的には埋設物のモデリングをしたい</a:t>
            </a:r>
            <a:endParaRPr kumimoji="1" lang="en-US" altLang="ja-JP" dirty="0"/>
          </a:p>
          <a:p>
            <a:r>
              <a:rPr lang="ja-JP" altLang="en-US" dirty="0"/>
              <a:t>　→これにも役立ちそう</a:t>
            </a:r>
            <a:endParaRPr lang="en-US" altLang="ja-JP" dirty="0"/>
          </a:p>
          <a:p>
            <a:endParaRPr kumimoji="1" lang="en-US" altLang="ja-JP" dirty="0"/>
          </a:p>
          <a:p>
            <a:endParaRPr lang="en-US" altLang="ja-JP" dirty="0"/>
          </a:p>
          <a:p>
            <a:endParaRPr lang="en-US" altLang="ja-JP" dirty="0"/>
          </a:p>
          <a:p>
            <a:endParaRPr kumimoji="1" lang="ja-JP" altLang="en-US" dirty="0"/>
          </a:p>
        </p:txBody>
      </p:sp>
      <p:pic>
        <p:nvPicPr>
          <p:cNvPr id="7" name="図 6">
            <a:extLst>
              <a:ext uri="{FF2B5EF4-FFF2-40B4-BE49-F238E27FC236}">
                <a16:creationId xmlns:a16="http://schemas.microsoft.com/office/drawing/2014/main" id="{8B4FB2E9-299E-4F54-D2BF-1A8D8DA1BE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15024" y="1657349"/>
            <a:ext cx="5800725" cy="4555861"/>
          </a:xfrm>
          <a:prstGeom prst="rect">
            <a:avLst/>
          </a:prstGeom>
        </p:spPr>
      </p:pic>
      <p:sp>
        <p:nvSpPr>
          <p:cNvPr id="8" name="テキスト ボックス 7">
            <a:extLst>
              <a:ext uri="{FF2B5EF4-FFF2-40B4-BE49-F238E27FC236}">
                <a16:creationId xmlns:a16="http://schemas.microsoft.com/office/drawing/2014/main" id="{685C31F9-175F-2673-0B65-E1B7F2B5EF99}"/>
              </a:ext>
            </a:extLst>
          </p:cNvPr>
          <p:cNvSpPr txBox="1"/>
          <p:nvPr/>
        </p:nvSpPr>
        <p:spPr>
          <a:xfrm>
            <a:off x="771526" y="3531841"/>
            <a:ext cx="5324474" cy="1631216"/>
          </a:xfrm>
          <a:prstGeom prst="rect">
            <a:avLst/>
          </a:prstGeom>
          <a:noFill/>
        </p:spPr>
        <p:txBody>
          <a:bodyPr wrap="square" rtlCol="0">
            <a:spAutoFit/>
          </a:bodyPr>
          <a:lstStyle/>
          <a:p>
            <a:r>
              <a:rPr kumimoji="1" lang="en-US" altLang="ja-JP" sz="2800" dirty="0" err="1"/>
              <a:t>OpenFDTD</a:t>
            </a:r>
            <a:r>
              <a:rPr lang="ja-JP" altLang="en-US" sz="2800" dirty="0"/>
              <a:t>を使う</a:t>
            </a:r>
            <a:endParaRPr lang="en-US" altLang="ja-JP" sz="2800" dirty="0"/>
          </a:p>
          <a:p>
            <a:endParaRPr kumimoji="1" lang="en-US" altLang="ja-JP" dirty="0"/>
          </a:p>
          <a:p>
            <a:r>
              <a:rPr kumimoji="1" lang="ja-JP" altLang="en-US" dirty="0"/>
              <a:t>・オープンソースの電磁界シミュレーター</a:t>
            </a:r>
            <a:endParaRPr kumimoji="1" lang="en-US" altLang="ja-JP" dirty="0"/>
          </a:p>
          <a:p>
            <a:r>
              <a:rPr lang="ja-JP" altLang="en-US" dirty="0"/>
              <a:t>・</a:t>
            </a:r>
            <a:r>
              <a:rPr lang="en-US" altLang="ja-JP" dirty="0"/>
              <a:t>FDTD</a:t>
            </a:r>
            <a:r>
              <a:rPr lang="ja-JP" altLang="en-US" dirty="0"/>
              <a:t>法</a:t>
            </a:r>
            <a:r>
              <a:rPr lang="en-US" altLang="ja-JP" dirty="0"/>
              <a:t>(</a:t>
            </a:r>
            <a:r>
              <a:rPr lang="ja-JP" altLang="en-US" dirty="0"/>
              <a:t>時間領域差分法</a:t>
            </a:r>
            <a:r>
              <a:rPr lang="en-US" altLang="ja-JP" dirty="0"/>
              <a:t>)</a:t>
            </a:r>
            <a:r>
              <a:rPr lang="ja-JP" altLang="en-US" dirty="0"/>
              <a:t>を用いて電磁界の</a:t>
            </a:r>
            <a:endParaRPr lang="en-US" altLang="ja-JP" dirty="0"/>
          </a:p>
          <a:p>
            <a:r>
              <a:rPr kumimoji="1" lang="ja-JP" altLang="en-US" dirty="0"/>
              <a:t>　伝搬の様子を可視化できる</a:t>
            </a:r>
            <a:endParaRPr kumimoji="1" lang="en-US" altLang="ja-JP" dirty="0"/>
          </a:p>
        </p:txBody>
      </p:sp>
    </p:spTree>
    <p:extLst>
      <p:ext uri="{BB962C8B-B14F-4D97-AF65-F5344CB8AC3E}">
        <p14:creationId xmlns:p14="http://schemas.microsoft.com/office/powerpoint/2010/main" val="422956225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112D36A9-B63D-4733-EEB6-E30AFDE98A7C}"/>
              </a:ext>
            </a:extLst>
          </p:cNvPr>
          <p:cNvSpPr>
            <a:spLocks noGrp="1"/>
          </p:cNvSpPr>
          <p:nvPr>
            <p:ph type="sldNum" sz="quarter" idx="12"/>
          </p:nvPr>
        </p:nvSpPr>
        <p:spPr/>
        <p:txBody>
          <a:bodyPr/>
          <a:lstStyle/>
          <a:p>
            <a:fld id="{AB492E1D-532B-4343-855D-235CD69FFFAA}" type="slidenum">
              <a:rPr lang="ja-JP" altLang="en-US" smtClean="0"/>
              <a:pPr/>
              <a:t>30</a:t>
            </a:fld>
            <a:endParaRPr lang="ja-JP" altLang="en-US" dirty="0"/>
          </a:p>
        </p:txBody>
      </p:sp>
      <p:sp>
        <p:nvSpPr>
          <p:cNvPr id="5" name="テキスト ボックス 4">
            <a:extLst>
              <a:ext uri="{FF2B5EF4-FFF2-40B4-BE49-F238E27FC236}">
                <a16:creationId xmlns:a16="http://schemas.microsoft.com/office/drawing/2014/main" id="{DE37CCF6-9A9E-EA70-2FA8-65A7A645CEB7}"/>
              </a:ext>
            </a:extLst>
          </p:cNvPr>
          <p:cNvSpPr txBox="1"/>
          <p:nvPr/>
        </p:nvSpPr>
        <p:spPr>
          <a:xfrm>
            <a:off x="500332" y="379562"/>
            <a:ext cx="11378242" cy="369332"/>
          </a:xfrm>
          <a:prstGeom prst="rect">
            <a:avLst/>
          </a:prstGeom>
          <a:noFill/>
        </p:spPr>
        <p:txBody>
          <a:bodyPr wrap="square" rtlCol="0">
            <a:spAutoFit/>
          </a:bodyPr>
          <a:lstStyle/>
          <a:p>
            <a:r>
              <a:rPr kumimoji="1" lang="ja-JP" altLang="en-US" dirty="0"/>
              <a:t>計測点数を</a:t>
            </a:r>
            <a:r>
              <a:rPr lang="en-US" altLang="ja-JP" dirty="0"/>
              <a:t>1</a:t>
            </a:r>
            <a:r>
              <a:rPr kumimoji="1" lang="en-US" altLang="ja-JP" dirty="0"/>
              <a:t>0</a:t>
            </a:r>
            <a:r>
              <a:rPr kumimoji="1" lang="ja-JP" altLang="en-US" dirty="0"/>
              <a:t>点</a:t>
            </a:r>
            <a:r>
              <a:rPr kumimoji="1" lang="en-US" altLang="ja-JP" dirty="0"/>
              <a:t>(1/6</a:t>
            </a:r>
            <a:r>
              <a:rPr kumimoji="1" lang="ja-JP" altLang="en-US" dirty="0"/>
              <a:t>にしたもの）</a:t>
            </a:r>
          </a:p>
        </p:txBody>
      </p:sp>
      <p:sp>
        <p:nvSpPr>
          <p:cNvPr id="6" name="テキスト ボックス 5">
            <a:extLst>
              <a:ext uri="{FF2B5EF4-FFF2-40B4-BE49-F238E27FC236}">
                <a16:creationId xmlns:a16="http://schemas.microsoft.com/office/drawing/2014/main" id="{B2BFE90F-5ADB-7448-6C8A-86A196A2ABB1}"/>
              </a:ext>
            </a:extLst>
          </p:cNvPr>
          <p:cNvSpPr txBox="1"/>
          <p:nvPr/>
        </p:nvSpPr>
        <p:spPr>
          <a:xfrm>
            <a:off x="1764883" y="3656266"/>
            <a:ext cx="1259456" cy="369332"/>
          </a:xfrm>
          <a:prstGeom prst="rect">
            <a:avLst/>
          </a:prstGeom>
          <a:noFill/>
        </p:spPr>
        <p:txBody>
          <a:bodyPr wrap="square" rtlCol="0">
            <a:spAutoFit/>
          </a:bodyPr>
          <a:lstStyle/>
          <a:p>
            <a:r>
              <a:rPr kumimoji="1" lang="ja-JP" altLang="en-US" dirty="0"/>
              <a:t>補間なし</a:t>
            </a:r>
          </a:p>
        </p:txBody>
      </p:sp>
      <p:pic>
        <p:nvPicPr>
          <p:cNvPr id="8" name="図 7">
            <a:extLst>
              <a:ext uri="{FF2B5EF4-FFF2-40B4-BE49-F238E27FC236}">
                <a16:creationId xmlns:a16="http://schemas.microsoft.com/office/drawing/2014/main" id="{5DCA5C09-07CC-D602-34B5-C6F78BC6B2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89453" y="-1"/>
            <a:ext cx="5995357" cy="3597215"/>
          </a:xfrm>
          <a:prstGeom prst="rect">
            <a:avLst/>
          </a:prstGeom>
        </p:spPr>
      </p:pic>
      <p:pic>
        <p:nvPicPr>
          <p:cNvPr id="11" name="図 10">
            <a:extLst>
              <a:ext uri="{FF2B5EF4-FFF2-40B4-BE49-F238E27FC236}">
                <a16:creationId xmlns:a16="http://schemas.microsoft.com/office/drawing/2014/main" id="{7BF9EEB5-8ADD-6D96-6D9B-1AFCB5DBCC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3926" y="3470690"/>
            <a:ext cx="5896935" cy="3538162"/>
          </a:xfrm>
          <a:prstGeom prst="rect">
            <a:avLst/>
          </a:prstGeom>
        </p:spPr>
      </p:pic>
      <p:pic>
        <p:nvPicPr>
          <p:cNvPr id="7" name="図 6">
            <a:extLst>
              <a:ext uri="{FF2B5EF4-FFF2-40B4-BE49-F238E27FC236}">
                <a16:creationId xmlns:a16="http://schemas.microsoft.com/office/drawing/2014/main" id="{A5AD6A99-E4F2-34BE-EABA-62F963BD3C9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285" y="965356"/>
            <a:ext cx="4484848" cy="2690910"/>
          </a:xfrm>
          <a:prstGeom prst="rect">
            <a:avLst/>
          </a:prstGeom>
        </p:spPr>
      </p:pic>
      <p:pic>
        <p:nvPicPr>
          <p:cNvPr id="15" name="図 14">
            <a:extLst>
              <a:ext uri="{FF2B5EF4-FFF2-40B4-BE49-F238E27FC236}">
                <a16:creationId xmlns:a16="http://schemas.microsoft.com/office/drawing/2014/main" id="{961C3FEE-20EF-6A6B-BD9E-F7FD699654B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96000" y="3276213"/>
            <a:ext cx="6108610" cy="3665167"/>
          </a:xfrm>
          <a:prstGeom prst="rect">
            <a:avLst/>
          </a:prstGeom>
        </p:spPr>
      </p:pic>
      <p:sp>
        <p:nvSpPr>
          <p:cNvPr id="12" name="テキスト ボックス 11">
            <a:extLst>
              <a:ext uri="{FF2B5EF4-FFF2-40B4-BE49-F238E27FC236}">
                <a16:creationId xmlns:a16="http://schemas.microsoft.com/office/drawing/2014/main" id="{427A81F8-A8FD-544B-A7F1-04880E6632E3}"/>
              </a:ext>
            </a:extLst>
          </p:cNvPr>
          <p:cNvSpPr txBox="1"/>
          <p:nvPr/>
        </p:nvSpPr>
        <p:spPr>
          <a:xfrm>
            <a:off x="5375523" y="5095731"/>
            <a:ext cx="1276805" cy="369332"/>
          </a:xfrm>
          <a:prstGeom prst="rect">
            <a:avLst/>
          </a:prstGeom>
          <a:noFill/>
        </p:spPr>
        <p:txBody>
          <a:bodyPr wrap="square" rtlCol="0">
            <a:spAutoFit/>
          </a:bodyPr>
          <a:lstStyle/>
          <a:p>
            <a:r>
              <a:rPr lang="en-US" altLang="ja-JP" dirty="0"/>
              <a:t>a=100000</a:t>
            </a:r>
            <a:endParaRPr kumimoji="1" lang="ja-JP" altLang="en-US" dirty="0"/>
          </a:p>
        </p:txBody>
      </p:sp>
      <p:pic>
        <p:nvPicPr>
          <p:cNvPr id="13" name="図 12">
            <a:extLst>
              <a:ext uri="{FF2B5EF4-FFF2-40B4-BE49-F238E27FC236}">
                <a16:creationId xmlns:a16="http://schemas.microsoft.com/office/drawing/2014/main" id="{E5D35810-76B9-C250-388D-43A3FD07F0C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79840" y="59052"/>
            <a:ext cx="5995356" cy="3597214"/>
          </a:xfrm>
          <a:prstGeom prst="rect">
            <a:avLst/>
          </a:prstGeom>
        </p:spPr>
      </p:pic>
      <p:sp>
        <p:nvSpPr>
          <p:cNvPr id="9" name="テキスト ボックス 8">
            <a:extLst>
              <a:ext uri="{FF2B5EF4-FFF2-40B4-BE49-F238E27FC236}">
                <a16:creationId xmlns:a16="http://schemas.microsoft.com/office/drawing/2014/main" id="{C9DF00D7-3794-D148-96AB-DAC50215949D}"/>
              </a:ext>
            </a:extLst>
          </p:cNvPr>
          <p:cNvSpPr txBox="1"/>
          <p:nvPr/>
        </p:nvSpPr>
        <p:spPr>
          <a:xfrm>
            <a:off x="5506660" y="1759130"/>
            <a:ext cx="1196160" cy="369332"/>
          </a:xfrm>
          <a:prstGeom prst="rect">
            <a:avLst/>
          </a:prstGeom>
          <a:noFill/>
        </p:spPr>
        <p:txBody>
          <a:bodyPr wrap="square" rtlCol="0">
            <a:spAutoFit/>
          </a:bodyPr>
          <a:lstStyle/>
          <a:p>
            <a:r>
              <a:rPr lang="en-US" altLang="ja-JP" dirty="0"/>
              <a:t>a=10000</a:t>
            </a:r>
            <a:endParaRPr kumimoji="1" lang="ja-JP" altLang="en-US" dirty="0"/>
          </a:p>
        </p:txBody>
      </p:sp>
      <p:pic>
        <p:nvPicPr>
          <p:cNvPr id="10" name="図 9">
            <a:extLst>
              <a:ext uri="{FF2B5EF4-FFF2-40B4-BE49-F238E27FC236}">
                <a16:creationId xmlns:a16="http://schemas.microsoft.com/office/drawing/2014/main" id="{9782EC22-B9D5-2F5C-0627-A7B5FAA6F063}"/>
              </a:ext>
            </a:extLst>
          </p:cNvPr>
          <p:cNvPicPr>
            <a:picLocks noChangeAspect="1"/>
          </p:cNvPicPr>
          <p:nvPr/>
        </p:nvPicPr>
        <p:blipFill>
          <a:blip r:embed="rId7"/>
          <a:stretch>
            <a:fillRect/>
          </a:stretch>
        </p:blipFill>
        <p:spPr>
          <a:xfrm>
            <a:off x="-47167" y="4120659"/>
            <a:ext cx="4566300" cy="2737341"/>
          </a:xfrm>
          <a:prstGeom prst="rect">
            <a:avLst/>
          </a:prstGeom>
        </p:spPr>
      </p:pic>
    </p:spTree>
    <p:extLst>
      <p:ext uri="{BB962C8B-B14F-4D97-AF65-F5344CB8AC3E}">
        <p14:creationId xmlns:p14="http://schemas.microsoft.com/office/powerpoint/2010/main" val="197723758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112D36A9-B63D-4733-EEB6-E30AFDE98A7C}"/>
              </a:ext>
            </a:extLst>
          </p:cNvPr>
          <p:cNvSpPr>
            <a:spLocks noGrp="1"/>
          </p:cNvSpPr>
          <p:nvPr>
            <p:ph type="sldNum" sz="quarter" idx="12"/>
          </p:nvPr>
        </p:nvSpPr>
        <p:spPr/>
        <p:txBody>
          <a:bodyPr/>
          <a:lstStyle/>
          <a:p>
            <a:fld id="{AB492E1D-532B-4343-855D-235CD69FFFAA}" type="slidenum">
              <a:rPr lang="ja-JP" altLang="en-US" smtClean="0"/>
              <a:pPr/>
              <a:t>31</a:t>
            </a:fld>
            <a:endParaRPr lang="ja-JP" altLang="en-US" dirty="0"/>
          </a:p>
        </p:txBody>
      </p:sp>
      <p:sp>
        <p:nvSpPr>
          <p:cNvPr id="5" name="テキスト ボックス 4">
            <a:extLst>
              <a:ext uri="{FF2B5EF4-FFF2-40B4-BE49-F238E27FC236}">
                <a16:creationId xmlns:a16="http://schemas.microsoft.com/office/drawing/2014/main" id="{DE37CCF6-9A9E-EA70-2FA8-65A7A645CEB7}"/>
              </a:ext>
            </a:extLst>
          </p:cNvPr>
          <p:cNvSpPr txBox="1"/>
          <p:nvPr/>
        </p:nvSpPr>
        <p:spPr>
          <a:xfrm>
            <a:off x="500332" y="379562"/>
            <a:ext cx="11378242" cy="369332"/>
          </a:xfrm>
          <a:prstGeom prst="rect">
            <a:avLst/>
          </a:prstGeom>
          <a:noFill/>
        </p:spPr>
        <p:txBody>
          <a:bodyPr wrap="square" rtlCol="0">
            <a:spAutoFit/>
          </a:bodyPr>
          <a:lstStyle/>
          <a:p>
            <a:r>
              <a:rPr kumimoji="1" lang="ja-JP" altLang="en-US" dirty="0"/>
              <a:t>計測点数を</a:t>
            </a:r>
            <a:r>
              <a:rPr kumimoji="1" lang="en-US" altLang="ja-JP" dirty="0"/>
              <a:t>5</a:t>
            </a:r>
            <a:r>
              <a:rPr kumimoji="1" lang="ja-JP" altLang="en-US" dirty="0"/>
              <a:t>点</a:t>
            </a:r>
            <a:r>
              <a:rPr kumimoji="1" lang="en-US" altLang="ja-JP" dirty="0"/>
              <a:t>(1/12</a:t>
            </a:r>
            <a:r>
              <a:rPr kumimoji="1" lang="ja-JP" altLang="en-US" dirty="0"/>
              <a:t>にしたもの）</a:t>
            </a:r>
          </a:p>
        </p:txBody>
      </p:sp>
      <p:sp>
        <p:nvSpPr>
          <p:cNvPr id="6" name="テキスト ボックス 5">
            <a:extLst>
              <a:ext uri="{FF2B5EF4-FFF2-40B4-BE49-F238E27FC236}">
                <a16:creationId xmlns:a16="http://schemas.microsoft.com/office/drawing/2014/main" id="{B2BFE90F-5ADB-7448-6C8A-86A196A2ABB1}"/>
              </a:ext>
            </a:extLst>
          </p:cNvPr>
          <p:cNvSpPr txBox="1"/>
          <p:nvPr/>
        </p:nvSpPr>
        <p:spPr>
          <a:xfrm>
            <a:off x="1790762" y="3716163"/>
            <a:ext cx="1259456" cy="369332"/>
          </a:xfrm>
          <a:prstGeom prst="rect">
            <a:avLst/>
          </a:prstGeom>
          <a:noFill/>
        </p:spPr>
        <p:txBody>
          <a:bodyPr wrap="square" rtlCol="0">
            <a:spAutoFit/>
          </a:bodyPr>
          <a:lstStyle/>
          <a:p>
            <a:r>
              <a:rPr kumimoji="1" lang="ja-JP" altLang="en-US" dirty="0"/>
              <a:t>補間なし</a:t>
            </a:r>
          </a:p>
        </p:txBody>
      </p:sp>
      <p:pic>
        <p:nvPicPr>
          <p:cNvPr id="8" name="図 7">
            <a:extLst>
              <a:ext uri="{FF2B5EF4-FFF2-40B4-BE49-F238E27FC236}">
                <a16:creationId xmlns:a16="http://schemas.microsoft.com/office/drawing/2014/main" id="{5DCA5C09-07CC-D602-34B5-C6F78BC6B2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89453" y="-1"/>
            <a:ext cx="5995357" cy="3597215"/>
          </a:xfrm>
          <a:prstGeom prst="rect">
            <a:avLst/>
          </a:prstGeom>
        </p:spPr>
      </p:pic>
      <p:pic>
        <p:nvPicPr>
          <p:cNvPr id="11" name="図 10">
            <a:extLst>
              <a:ext uri="{FF2B5EF4-FFF2-40B4-BE49-F238E27FC236}">
                <a16:creationId xmlns:a16="http://schemas.microsoft.com/office/drawing/2014/main" id="{7BF9EEB5-8ADD-6D96-6D9B-1AFCB5DBCC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3926" y="3470690"/>
            <a:ext cx="5896935" cy="3538162"/>
          </a:xfrm>
          <a:prstGeom prst="rect">
            <a:avLst/>
          </a:prstGeom>
        </p:spPr>
      </p:pic>
      <p:pic>
        <p:nvPicPr>
          <p:cNvPr id="15" name="図 14">
            <a:extLst>
              <a:ext uri="{FF2B5EF4-FFF2-40B4-BE49-F238E27FC236}">
                <a16:creationId xmlns:a16="http://schemas.microsoft.com/office/drawing/2014/main" id="{961C3FEE-20EF-6A6B-BD9E-F7FD699654B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3276213"/>
            <a:ext cx="6108610" cy="3665167"/>
          </a:xfrm>
          <a:prstGeom prst="rect">
            <a:avLst/>
          </a:prstGeom>
        </p:spPr>
      </p:pic>
      <p:pic>
        <p:nvPicPr>
          <p:cNvPr id="13" name="図 12">
            <a:extLst>
              <a:ext uri="{FF2B5EF4-FFF2-40B4-BE49-F238E27FC236}">
                <a16:creationId xmlns:a16="http://schemas.microsoft.com/office/drawing/2014/main" id="{E5D35810-76B9-C250-388D-43A3FD07F0C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89453" y="118949"/>
            <a:ext cx="5995356" cy="3597214"/>
          </a:xfrm>
          <a:prstGeom prst="rect">
            <a:avLst/>
          </a:prstGeom>
        </p:spPr>
      </p:pic>
      <p:pic>
        <p:nvPicPr>
          <p:cNvPr id="17" name="図 16">
            <a:extLst>
              <a:ext uri="{FF2B5EF4-FFF2-40B4-BE49-F238E27FC236}">
                <a16:creationId xmlns:a16="http://schemas.microsoft.com/office/drawing/2014/main" id="{6F3E5D24-F0C5-50F1-9590-90E40FB374D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 y="995881"/>
            <a:ext cx="4566300" cy="2739781"/>
          </a:xfrm>
          <a:prstGeom prst="rect">
            <a:avLst/>
          </a:prstGeom>
        </p:spPr>
      </p:pic>
      <p:pic>
        <p:nvPicPr>
          <p:cNvPr id="21" name="図 20">
            <a:extLst>
              <a:ext uri="{FF2B5EF4-FFF2-40B4-BE49-F238E27FC236}">
                <a16:creationId xmlns:a16="http://schemas.microsoft.com/office/drawing/2014/main" id="{B0123341-1C25-63AD-DAF3-227D140DFF4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92207" y="3457832"/>
            <a:ext cx="6075213" cy="3645129"/>
          </a:xfrm>
          <a:prstGeom prst="rect">
            <a:avLst/>
          </a:prstGeom>
        </p:spPr>
      </p:pic>
      <p:pic>
        <p:nvPicPr>
          <p:cNvPr id="19" name="図 18">
            <a:extLst>
              <a:ext uri="{FF2B5EF4-FFF2-40B4-BE49-F238E27FC236}">
                <a16:creationId xmlns:a16="http://schemas.microsoft.com/office/drawing/2014/main" id="{F511DF1C-D558-5BCB-548A-3D4A5E9C74B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189452" y="118949"/>
            <a:ext cx="5946927" cy="3568157"/>
          </a:xfrm>
          <a:prstGeom prst="rect">
            <a:avLst/>
          </a:prstGeom>
        </p:spPr>
      </p:pic>
      <p:sp>
        <p:nvSpPr>
          <p:cNvPr id="12" name="テキスト ボックス 11">
            <a:extLst>
              <a:ext uri="{FF2B5EF4-FFF2-40B4-BE49-F238E27FC236}">
                <a16:creationId xmlns:a16="http://schemas.microsoft.com/office/drawing/2014/main" id="{427A81F8-A8FD-544B-A7F1-04880E6632E3}"/>
              </a:ext>
            </a:extLst>
          </p:cNvPr>
          <p:cNvSpPr txBox="1"/>
          <p:nvPr/>
        </p:nvSpPr>
        <p:spPr>
          <a:xfrm>
            <a:off x="5375523" y="5095731"/>
            <a:ext cx="1276805" cy="369332"/>
          </a:xfrm>
          <a:prstGeom prst="rect">
            <a:avLst/>
          </a:prstGeom>
          <a:noFill/>
        </p:spPr>
        <p:txBody>
          <a:bodyPr wrap="square" rtlCol="0">
            <a:spAutoFit/>
          </a:bodyPr>
          <a:lstStyle/>
          <a:p>
            <a:r>
              <a:rPr lang="en-US" altLang="ja-JP" dirty="0"/>
              <a:t>a=100000</a:t>
            </a:r>
            <a:endParaRPr kumimoji="1" lang="ja-JP" altLang="en-US" dirty="0"/>
          </a:p>
        </p:txBody>
      </p:sp>
      <p:sp>
        <p:nvSpPr>
          <p:cNvPr id="9" name="テキスト ボックス 8">
            <a:extLst>
              <a:ext uri="{FF2B5EF4-FFF2-40B4-BE49-F238E27FC236}">
                <a16:creationId xmlns:a16="http://schemas.microsoft.com/office/drawing/2014/main" id="{C9DF00D7-3794-D148-96AB-DAC50215949D}"/>
              </a:ext>
            </a:extLst>
          </p:cNvPr>
          <p:cNvSpPr txBox="1"/>
          <p:nvPr/>
        </p:nvSpPr>
        <p:spPr>
          <a:xfrm>
            <a:off x="5497920" y="1787490"/>
            <a:ext cx="1196160" cy="369332"/>
          </a:xfrm>
          <a:prstGeom prst="rect">
            <a:avLst/>
          </a:prstGeom>
          <a:noFill/>
        </p:spPr>
        <p:txBody>
          <a:bodyPr wrap="square" rtlCol="0">
            <a:spAutoFit/>
          </a:bodyPr>
          <a:lstStyle/>
          <a:p>
            <a:r>
              <a:rPr lang="en-US" altLang="ja-JP" dirty="0"/>
              <a:t>a=10000</a:t>
            </a:r>
            <a:endParaRPr kumimoji="1" lang="ja-JP" altLang="en-US" dirty="0"/>
          </a:p>
        </p:txBody>
      </p:sp>
      <p:pic>
        <p:nvPicPr>
          <p:cNvPr id="23" name="図 22">
            <a:extLst>
              <a:ext uri="{FF2B5EF4-FFF2-40B4-BE49-F238E27FC236}">
                <a16:creationId xmlns:a16="http://schemas.microsoft.com/office/drawing/2014/main" id="{828B35C4-CCC1-8EF4-30AB-8B12AF4B5434}"/>
              </a:ext>
            </a:extLst>
          </p:cNvPr>
          <p:cNvPicPr>
            <a:picLocks noChangeAspect="1"/>
          </p:cNvPicPr>
          <p:nvPr/>
        </p:nvPicPr>
        <p:blipFill>
          <a:blip r:embed="rId9"/>
          <a:stretch>
            <a:fillRect/>
          </a:stretch>
        </p:blipFill>
        <p:spPr>
          <a:xfrm>
            <a:off x="44374" y="4063347"/>
            <a:ext cx="4566300" cy="2737341"/>
          </a:xfrm>
          <a:prstGeom prst="rect">
            <a:avLst/>
          </a:prstGeom>
        </p:spPr>
      </p:pic>
    </p:spTree>
    <p:extLst>
      <p:ext uri="{BB962C8B-B14F-4D97-AF65-F5344CB8AC3E}">
        <p14:creationId xmlns:p14="http://schemas.microsoft.com/office/powerpoint/2010/main" val="139918574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図 14">
            <a:extLst>
              <a:ext uri="{FF2B5EF4-FFF2-40B4-BE49-F238E27FC236}">
                <a16:creationId xmlns:a16="http://schemas.microsoft.com/office/drawing/2014/main" id="{6AB10B94-E8CB-4EE8-9348-97C9510D5C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569" y="196910"/>
            <a:ext cx="11086419" cy="6661090"/>
          </a:xfrm>
          <a:prstGeom prst="rect">
            <a:avLst/>
          </a:prstGeom>
        </p:spPr>
      </p:pic>
      <p:sp>
        <p:nvSpPr>
          <p:cNvPr id="2" name="スライド番号プレースホルダー 1">
            <a:extLst>
              <a:ext uri="{FF2B5EF4-FFF2-40B4-BE49-F238E27FC236}">
                <a16:creationId xmlns:a16="http://schemas.microsoft.com/office/drawing/2014/main" id="{B6401D7C-265B-2EAD-CFC2-51DC36F66A80}"/>
              </a:ext>
            </a:extLst>
          </p:cNvPr>
          <p:cNvSpPr>
            <a:spLocks noGrp="1"/>
          </p:cNvSpPr>
          <p:nvPr>
            <p:ph type="sldNum" sz="quarter" idx="12"/>
          </p:nvPr>
        </p:nvSpPr>
        <p:spPr/>
        <p:txBody>
          <a:bodyPr/>
          <a:lstStyle/>
          <a:p>
            <a:fld id="{AB492E1D-532B-4343-855D-235CD69FFFAA}" type="slidenum">
              <a:rPr lang="ja-JP" altLang="en-US" smtClean="0"/>
              <a:pPr/>
              <a:t>32</a:t>
            </a:fld>
            <a:endParaRPr lang="ja-JP" altLang="en-US" dirty="0"/>
          </a:p>
        </p:txBody>
      </p:sp>
      <p:sp>
        <p:nvSpPr>
          <p:cNvPr id="7" name="矢印: 右 6">
            <a:extLst>
              <a:ext uri="{FF2B5EF4-FFF2-40B4-BE49-F238E27FC236}">
                <a16:creationId xmlns:a16="http://schemas.microsoft.com/office/drawing/2014/main" id="{763C3CE4-F96F-595B-99F4-D1F9B67967AF}"/>
              </a:ext>
            </a:extLst>
          </p:cNvPr>
          <p:cNvSpPr/>
          <p:nvPr/>
        </p:nvSpPr>
        <p:spPr>
          <a:xfrm>
            <a:off x="1183109" y="4168698"/>
            <a:ext cx="845389" cy="4960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図 7">
            <a:extLst>
              <a:ext uri="{FF2B5EF4-FFF2-40B4-BE49-F238E27FC236}">
                <a16:creationId xmlns:a16="http://schemas.microsoft.com/office/drawing/2014/main" id="{45E59E3A-F6B5-BBE3-3C86-9CA98CADAECD}"/>
              </a:ext>
            </a:extLst>
          </p:cNvPr>
          <p:cNvPicPr>
            <a:picLocks noChangeAspect="1"/>
          </p:cNvPicPr>
          <p:nvPr/>
        </p:nvPicPr>
        <p:blipFill>
          <a:blip r:embed="rId3"/>
          <a:stretch>
            <a:fillRect/>
          </a:stretch>
        </p:blipFill>
        <p:spPr>
          <a:xfrm rot="5400000">
            <a:off x="900358" y="4456781"/>
            <a:ext cx="865707" cy="530398"/>
          </a:xfrm>
          <a:prstGeom prst="rect">
            <a:avLst/>
          </a:prstGeom>
        </p:spPr>
      </p:pic>
      <p:sp>
        <p:nvSpPr>
          <p:cNvPr id="9" name="テキスト ボックス 8">
            <a:extLst>
              <a:ext uri="{FF2B5EF4-FFF2-40B4-BE49-F238E27FC236}">
                <a16:creationId xmlns:a16="http://schemas.microsoft.com/office/drawing/2014/main" id="{490F3E1F-5BBE-D656-E6D3-A2065AC504B1}"/>
              </a:ext>
            </a:extLst>
          </p:cNvPr>
          <p:cNvSpPr txBox="1"/>
          <p:nvPr/>
        </p:nvSpPr>
        <p:spPr>
          <a:xfrm>
            <a:off x="1651155" y="3913535"/>
            <a:ext cx="754686" cy="369332"/>
          </a:xfrm>
          <a:prstGeom prst="rect">
            <a:avLst/>
          </a:prstGeom>
          <a:noFill/>
        </p:spPr>
        <p:txBody>
          <a:bodyPr wrap="square" rtlCol="0">
            <a:spAutoFit/>
          </a:bodyPr>
          <a:lstStyle/>
          <a:p>
            <a:r>
              <a:rPr kumimoji="1" lang="en-US" altLang="ja-JP" dirty="0"/>
              <a:t>x</a:t>
            </a:r>
            <a:r>
              <a:rPr kumimoji="1" lang="ja-JP" altLang="en-US" dirty="0"/>
              <a:t>軸</a:t>
            </a:r>
          </a:p>
        </p:txBody>
      </p:sp>
      <p:sp>
        <p:nvSpPr>
          <p:cNvPr id="10" name="テキスト ボックス 9">
            <a:extLst>
              <a:ext uri="{FF2B5EF4-FFF2-40B4-BE49-F238E27FC236}">
                <a16:creationId xmlns:a16="http://schemas.microsoft.com/office/drawing/2014/main" id="{4D2025C2-4944-2B4B-9DC5-963C43742788}"/>
              </a:ext>
            </a:extLst>
          </p:cNvPr>
          <p:cNvSpPr txBox="1"/>
          <p:nvPr/>
        </p:nvSpPr>
        <p:spPr>
          <a:xfrm>
            <a:off x="1183109" y="5139244"/>
            <a:ext cx="754686" cy="369332"/>
          </a:xfrm>
          <a:prstGeom prst="rect">
            <a:avLst/>
          </a:prstGeom>
          <a:noFill/>
        </p:spPr>
        <p:txBody>
          <a:bodyPr wrap="square" rtlCol="0">
            <a:spAutoFit/>
          </a:bodyPr>
          <a:lstStyle/>
          <a:p>
            <a:r>
              <a:rPr lang="ja-JP" altLang="en-US" dirty="0"/>
              <a:t>深さ</a:t>
            </a:r>
            <a:endParaRPr kumimoji="1" lang="ja-JP" altLang="en-US" dirty="0"/>
          </a:p>
        </p:txBody>
      </p:sp>
      <p:sp>
        <p:nvSpPr>
          <p:cNvPr id="13" name="テキスト ボックス 12">
            <a:extLst>
              <a:ext uri="{FF2B5EF4-FFF2-40B4-BE49-F238E27FC236}">
                <a16:creationId xmlns:a16="http://schemas.microsoft.com/office/drawing/2014/main" id="{F750F16D-0243-CB6C-7B9B-8B6D312D0C78}"/>
              </a:ext>
            </a:extLst>
          </p:cNvPr>
          <p:cNvSpPr txBox="1"/>
          <p:nvPr/>
        </p:nvSpPr>
        <p:spPr>
          <a:xfrm>
            <a:off x="7375585" y="3743864"/>
            <a:ext cx="3907767" cy="923330"/>
          </a:xfrm>
          <a:prstGeom prst="rect">
            <a:avLst/>
          </a:prstGeom>
          <a:noFill/>
        </p:spPr>
        <p:txBody>
          <a:bodyPr wrap="square" rtlCol="0">
            <a:spAutoFit/>
          </a:bodyPr>
          <a:lstStyle/>
          <a:p>
            <a:r>
              <a:rPr kumimoji="1" lang="ja-JP" altLang="en-US" dirty="0"/>
              <a:t>・</a:t>
            </a:r>
            <a:r>
              <a:rPr kumimoji="1" lang="en-US" altLang="ja-JP" dirty="0"/>
              <a:t>x</a:t>
            </a:r>
            <a:r>
              <a:rPr kumimoji="1" lang="ja-JP" altLang="en-US" dirty="0"/>
              <a:t>軸について探索</a:t>
            </a:r>
            <a:endParaRPr kumimoji="1" lang="en-US" altLang="ja-JP" dirty="0"/>
          </a:p>
          <a:p>
            <a:r>
              <a:rPr lang="ja-JP" altLang="en-US" dirty="0"/>
              <a:t>→</a:t>
            </a:r>
            <a:r>
              <a:rPr lang="en-US" altLang="ja-JP" dirty="0"/>
              <a:t>K_s</a:t>
            </a:r>
            <a:r>
              <a:rPr lang="ja-JP" altLang="en-US" dirty="0"/>
              <a:t>と</a:t>
            </a:r>
            <a:r>
              <a:rPr lang="en-US" altLang="ja-JP" dirty="0" err="1"/>
              <a:t>K_t</a:t>
            </a:r>
            <a:r>
              <a:rPr lang="ja-JP" altLang="en-US" dirty="0"/>
              <a:t>の内積をとる</a:t>
            </a:r>
            <a:endParaRPr kumimoji="1" lang="en-US" altLang="ja-JP" dirty="0"/>
          </a:p>
          <a:p>
            <a:r>
              <a:rPr lang="ja-JP" altLang="en-US" dirty="0"/>
              <a:t>→埋設物があると推定される</a:t>
            </a:r>
            <a:r>
              <a:rPr lang="en-US" altLang="ja-JP" dirty="0"/>
              <a:t>x</a:t>
            </a:r>
            <a:r>
              <a:rPr lang="ja-JP" altLang="en-US" dirty="0"/>
              <a:t>座標</a:t>
            </a:r>
            <a:endParaRPr kumimoji="1" lang="en-US" altLang="ja-JP" dirty="0"/>
          </a:p>
        </p:txBody>
      </p:sp>
    </p:spTree>
    <p:extLst>
      <p:ext uri="{BB962C8B-B14F-4D97-AF65-F5344CB8AC3E}">
        <p14:creationId xmlns:p14="http://schemas.microsoft.com/office/powerpoint/2010/main" val="395385321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7EEA0712-626D-0BC7-7783-31A8133279CE}"/>
              </a:ext>
            </a:extLst>
          </p:cNvPr>
          <p:cNvSpPr>
            <a:spLocks noGrp="1"/>
          </p:cNvSpPr>
          <p:nvPr>
            <p:ph type="sldNum" sz="quarter" idx="12"/>
          </p:nvPr>
        </p:nvSpPr>
        <p:spPr/>
        <p:txBody>
          <a:bodyPr/>
          <a:lstStyle/>
          <a:p>
            <a:fld id="{AB492E1D-532B-4343-855D-235CD69FFFAA}" type="slidenum">
              <a:rPr lang="ja-JP" altLang="en-US" smtClean="0"/>
              <a:pPr/>
              <a:t>33</a:t>
            </a:fld>
            <a:endParaRPr lang="ja-JP" altLang="en-US" dirty="0"/>
          </a:p>
        </p:txBody>
      </p:sp>
      <p:pic>
        <p:nvPicPr>
          <p:cNvPr id="4" name="図 3">
            <a:extLst>
              <a:ext uri="{FF2B5EF4-FFF2-40B4-BE49-F238E27FC236}">
                <a16:creationId xmlns:a16="http://schemas.microsoft.com/office/drawing/2014/main" id="{56A5BAF8-3102-9199-0616-2B022CBDB5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2540" y="564166"/>
            <a:ext cx="10489720" cy="6293834"/>
          </a:xfrm>
          <a:prstGeom prst="rect">
            <a:avLst/>
          </a:prstGeom>
        </p:spPr>
      </p:pic>
      <p:sp>
        <p:nvSpPr>
          <p:cNvPr id="7" name="テキスト ボックス 6">
            <a:extLst>
              <a:ext uri="{FF2B5EF4-FFF2-40B4-BE49-F238E27FC236}">
                <a16:creationId xmlns:a16="http://schemas.microsoft.com/office/drawing/2014/main" id="{292096E2-5794-87A8-84AF-99AEDBA8605E}"/>
              </a:ext>
            </a:extLst>
          </p:cNvPr>
          <p:cNvSpPr txBox="1"/>
          <p:nvPr/>
        </p:nvSpPr>
        <p:spPr>
          <a:xfrm>
            <a:off x="258792" y="224287"/>
            <a:ext cx="5978106" cy="369332"/>
          </a:xfrm>
          <a:prstGeom prst="rect">
            <a:avLst/>
          </a:prstGeom>
          <a:noFill/>
        </p:spPr>
        <p:txBody>
          <a:bodyPr wrap="square" rtlCol="0">
            <a:spAutoFit/>
          </a:bodyPr>
          <a:lstStyle/>
          <a:p>
            <a:r>
              <a:rPr lang="ja-JP" altLang="en-US" dirty="0"/>
              <a:t>モデルによる探索結果</a:t>
            </a:r>
            <a:r>
              <a:rPr lang="en-US" altLang="ja-JP" dirty="0"/>
              <a:t>(</a:t>
            </a:r>
            <a:r>
              <a:rPr lang="ja-JP" altLang="en-US" dirty="0"/>
              <a:t>元データ</a:t>
            </a:r>
            <a:r>
              <a:rPr lang="en-US" altLang="ja-JP" dirty="0"/>
              <a:t>)</a:t>
            </a:r>
            <a:endParaRPr kumimoji="1" lang="ja-JP" altLang="en-US" dirty="0"/>
          </a:p>
        </p:txBody>
      </p:sp>
      <p:sp>
        <p:nvSpPr>
          <p:cNvPr id="8" name="テキスト ボックス 7">
            <a:extLst>
              <a:ext uri="{FF2B5EF4-FFF2-40B4-BE49-F238E27FC236}">
                <a16:creationId xmlns:a16="http://schemas.microsoft.com/office/drawing/2014/main" id="{42E6972B-9039-8790-E137-E44296714838}"/>
              </a:ext>
            </a:extLst>
          </p:cNvPr>
          <p:cNvSpPr txBox="1"/>
          <p:nvPr/>
        </p:nvSpPr>
        <p:spPr>
          <a:xfrm>
            <a:off x="622540" y="1843950"/>
            <a:ext cx="1131498" cy="3170099"/>
          </a:xfrm>
          <a:prstGeom prst="rect">
            <a:avLst/>
          </a:prstGeom>
          <a:noFill/>
        </p:spPr>
        <p:txBody>
          <a:bodyPr wrap="square" rtlCol="0">
            <a:spAutoFit/>
          </a:bodyPr>
          <a:lstStyle/>
          <a:p>
            <a:r>
              <a:rPr kumimoji="1" lang="ja-JP" altLang="en-US" sz="4000" dirty="0"/>
              <a:t>→</a:t>
            </a:r>
            <a:endParaRPr kumimoji="1" lang="en-US" altLang="ja-JP" sz="4000" dirty="0"/>
          </a:p>
          <a:p>
            <a:r>
              <a:rPr lang="ja-JP" altLang="en-US" sz="4000" dirty="0"/>
              <a:t>探索結果</a:t>
            </a:r>
            <a:endParaRPr kumimoji="1" lang="ja-JP" altLang="en-US" sz="4000" dirty="0"/>
          </a:p>
        </p:txBody>
      </p:sp>
      <p:sp>
        <p:nvSpPr>
          <p:cNvPr id="9" name="テキスト ボックス 8">
            <a:extLst>
              <a:ext uri="{FF2B5EF4-FFF2-40B4-BE49-F238E27FC236}">
                <a16:creationId xmlns:a16="http://schemas.microsoft.com/office/drawing/2014/main" id="{C3B57E02-E3C9-D275-9CFF-71D5C23B452B}"/>
              </a:ext>
            </a:extLst>
          </p:cNvPr>
          <p:cNvSpPr txBox="1"/>
          <p:nvPr/>
        </p:nvSpPr>
        <p:spPr>
          <a:xfrm>
            <a:off x="6495690" y="408953"/>
            <a:ext cx="3942272" cy="369332"/>
          </a:xfrm>
          <a:prstGeom prst="rect">
            <a:avLst/>
          </a:prstGeom>
          <a:noFill/>
        </p:spPr>
        <p:txBody>
          <a:bodyPr wrap="square" rtlCol="0">
            <a:spAutoFit/>
          </a:bodyPr>
          <a:lstStyle/>
          <a:p>
            <a:r>
              <a:rPr lang="ja-JP" altLang="en-US" dirty="0"/>
              <a:t>黒色付近にあると考えられる</a:t>
            </a:r>
            <a:endParaRPr kumimoji="1" lang="ja-JP" altLang="en-US" dirty="0"/>
          </a:p>
        </p:txBody>
      </p:sp>
    </p:spTree>
    <p:extLst>
      <p:ext uri="{BB962C8B-B14F-4D97-AF65-F5344CB8AC3E}">
        <p14:creationId xmlns:p14="http://schemas.microsoft.com/office/powerpoint/2010/main" val="306752915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1D203128-9E80-08D6-19A9-609E875C18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2539" y="567874"/>
            <a:ext cx="10453777" cy="6272267"/>
          </a:xfrm>
          <a:prstGeom prst="rect">
            <a:avLst/>
          </a:prstGeom>
        </p:spPr>
      </p:pic>
      <p:sp>
        <p:nvSpPr>
          <p:cNvPr id="2" name="スライド番号プレースホルダー 1">
            <a:extLst>
              <a:ext uri="{FF2B5EF4-FFF2-40B4-BE49-F238E27FC236}">
                <a16:creationId xmlns:a16="http://schemas.microsoft.com/office/drawing/2014/main" id="{7EEA0712-626D-0BC7-7783-31A8133279CE}"/>
              </a:ext>
            </a:extLst>
          </p:cNvPr>
          <p:cNvSpPr>
            <a:spLocks noGrp="1"/>
          </p:cNvSpPr>
          <p:nvPr>
            <p:ph type="sldNum" sz="quarter" idx="12"/>
          </p:nvPr>
        </p:nvSpPr>
        <p:spPr/>
        <p:txBody>
          <a:bodyPr/>
          <a:lstStyle/>
          <a:p>
            <a:fld id="{AB492E1D-532B-4343-855D-235CD69FFFAA}" type="slidenum">
              <a:rPr lang="ja-JP" altLang="en-US" smtClean="0"/>
              <a:pPr/>
              <a:t>34</a:t>
            </a:fld>
            <a:endParaRPr lang="ja-JP" altLang="en-US" dirty="0"/>
          </a:p>
        </p:txBody>
      </p:sp>
      <p:sp>
        <p:nvSpPr>
          <p:cNvPr id="7" name="テキスト ボックス 6">
            <a:extLst>
              <a:ext uri="{FF2B5EF4-FFF2-40B4-BE49-F238E27FC236}">
                <a16:creationId xmlns:a16="http://schemas.microsoft.com/office/drawing/2014/main" id="{292096E2-5794-87A8-84AF-99AEDBA8605E}"/>
              </a:ext>
            </a:extLst>
          </p:cNvPr>
          <p:cNvSpPr txBox="1"/>
          <p:nvPr/>
        </p:nvSpPr>
        <p:spPr>
          <a:xfrm>
            <a:off x="258792" y="224287"/>
            <a:ext cx="5978106" cy="369332"/>
          </a:xfrm>
          <a:prstGeom prst="rect">
            <a:avLst/>
          </a:prstGeom>
          <a:noFill/>
        </p:spPr>
        <p:txBody>
          <a:bodyPr wrap="square" rtlCol="0">
            <a:spAutoFit/>
          </a:bodyPr>
          <a:lstStyle/>
          <a:p>
            <a:r>
              <a:rPr lang="ja-JP" altLang="en-US" dirty="0"/>
              <a:t>モデルによる探索結果</a:t>
            </a:r>
            <a:r>
              <a:rPr lang="en-US" altLang="ja-JP" dirty="0"/>
              <a:t>(k=10)</a:t>
            </a:r>
            <a:endParaRPr kumimoji="1" lang="ja-JP" altLang="en-US" dirty="0"/>
          </a:p>
        </p:txBody>
      </p:sp>
      <p:sp>
        <p:nvSpPr>
          <p:cNvPr id="8" name="テキスト ボックス 7">
            <a:extLst>
              <a:ext uri="{FF2B5EF4-FFF2-40B4-BE49-F238E27FC236}">
                <a16:creationId xmlns:a16="http://schemas.microsoft.com/office/drawing/2014/main" id="{42E6972B-9039-8790-E137-E44296714838}"/>
              </a:ext>
            </a:extLst>
          </p:cNvPr>
          <p:cNvSpPr txBox="1"/>
          <p:nvPr/>
        </p:nvSpPr>
        <p:spPr>
          <a:xfrm>
            <a:off x="622540" y="1843950"/>
            <a:ext cx="1131498" cy="3170099"/>
          </a:xfrm>
          <a:prstGeom prst="rect">
            <a:avLst/>
          </a:prstGeom>
          <a:noFill/>
        </p:spPr>
        <p:txBody>
          <a:bodyPr wrap="square" rtlCol="0">
            <a:spAutoFit/>
          </a:bodyPr>
          <a:lstStyle/>
          <a:p>
            <a:r>
              <a:rPr kumimoji="1" lang="ja-JP" altLang="en-US" sz="4000" dirty="0"/>
              <a:t>→</a:t>
            </a:r>
            <a:endParaRPr kumimoji="1" lang="en-US" altLang="ja-JP" sz="4000" dirty="0"/>
          </a:p>
          <a:p>
            <a:r>
              <a:rPr lang="ja-JP" altLang="en-US" sz="4000" dirty="0"/>
              <a:t>探索結果</a:t>
            </a:r>
            <a:endParaRPr kumimoji="1" lang="ja-JP" altLang="en-US" sz="4000" dirty="0"/>
          </a:p>
        </p:txBody>
      </p:sp>
      <p:sp>
        <p:nvSpPr>
          <p:cNvPr id="9" name="テキスト ボックス 8">
            <a:extLst>
              <a:ext uri="{FF2B5EF4-FFF2-40B4-BE49-F238E27FC236}">
                <a16:creationId xmlns:a16="http://schemas.microsoft.com/office/drawing/2014/main" id="{C3B57E02-E3C9-D275-9CFF-71D5C23B452B}"/>
              </a:ext>
            </a:extLst>
          </p:cNvPr>
          <p:cNvSpPr txBox="1"/>
          <p:nvPr/>
        </p:nvSpPr>
        <p:spPr>
          <a:xfrm>
            <a:off x="6495690" y="408953"/>
            <a:ext cx="3942272" cy="369332"/>
          </a:xfrm>
          <a:prstGeom prst="rect">
            <a:avLst/>
          </a:prstGeom>
          <a:noFill/>
        </p:spPr>
        <p:txBody>
          <a:bodyPr wrap="square" rtlCol="0">
            <a:spAutoFit/>
          </a:bodyPr>
          <a:lstStyle/>
          <a:p>
            <a:r>
              <a:rPr lang="ja-JP" altLang="en-US" dirty="0"/>
              <a:t>黒色付近にあると考えられる</a:t>
            </a:r>
            <a:endParaRPr kumimoji="1" lang="ja-JP" altLang="en-US" dirty="0"/>
          </a:p>
        </p:txBody>
      </p:sp>
    </p:spTree>
    <p:extLst>
      <p:ext uri="{BB962C8B-B14F-4D97-AF65-F5344CB8AC3E}">
        <p14:creationId xmlns:p14="http://schemas.microsoft.com/office/powerpoint/2010/main" val="309730374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3FE30622-9490-5ACE-BC45-2CC141CB9BED}"/>
              </a:ext>
            </a:extLst>
          </p:cNvPr>
          <p:cNvSpPr>
            <a:spLocks noGrp="1"/>
          </p:cNvSpPr>
          <p:nvPr>
            <p:ph type="sldNum" sz="quarter" idx="12"/>
          </p:nvPr>
        </p:nvSpPr>
        <p:spPr/>
        <p:txBody>
          <a:bodyPr/>
          <a:lstStyle/>
          <a:p>
            <a:fld id="{AB492E1D-532B-4343-855D-235CD69FFFAA}" type="slidenum">
              <a:rPr lang="ja-JP" altLang="en-US" smtClean="0"/>
              <a:pPr/>
              <a:t>35</a:t>
            </a:fld>
            <a:endParaRPr lang="ja-JP" altLang="en-US" dirty="0"/>
          </a:p>
        </p:txBody>
      </p:sp>
      <p:pic>
        <p:nvPicPr>
          <p:cNvPr id="6" name="図 5">
            <a:extLst>
              <a:ext uri="{FF2B5EF4-FFF2-40B4-BE49-F238E27FC236}">
                <a16:creationId xmlns:a16="http://schemas.microsoft.com/office/drawing/2014/main" id="{81D682B3-625A-F016-47D3-B83BC7A064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6656716" cy="3994030"/>
          </a:xfrm>
          <a:prstGeom prst="rect">
            <a:avLst/>
          </a:prstGeom>
        </p:spPr>
      </p:pic>
      <p:pic>
        <p:nvPicPr>
          <p:cNvPr id="8" name="図 7">
            <a:extLst>
              <a:ext uri="{FF2B5EF4-FFF2-40B4-BE49-F238E27FC236}">
                <a16:creationId xmlns:a16="http://schemas.microsoft.com/office/drawing/2014/main" id="{E41D7F86-5D76-E82C-5E69-7AF0A54EF9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604513"/>
            <a:ext cx="6872376" cy="4123426"/>
          </a:xfrm>
          <a:prstGeom prst="rect">
            <a:avLst/>
          </a:prstGeom>
        </p:spPr>
      </p:pic>
    </p:spTree>
    <p:extLst>
      <p:ext uri="{BB962C8B-B14F-4D97-AF65-F5344CB8AC3E}">
        <p14:creationId xmlns:p14="http://schemas.microsoft.com/office/powerpoint/2010/main" val="237937328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9D9ABC48-13D8-91F9-1E20-300D007685EA}"/>
              </a:ext>
            </a:extLst>
          </p:cNvPr>
          <p:cNvSpPr>
            <a:spLocks noGrp="1"/>
          </p:cNvSpPr>
          <p:nvPr>
            <p:ph type="sldNum" sz="quarter" idx="12"/>
          </p:nvPr>
        </p:nvSpPr>
        <p:spPr/>
        <p:txBody>
          <a:bodyPr/>
          <a:lstStyle/>
          <a:p>
            <a:fld id="{AB492E1D-532B-4343-855D-235CD69FFFAA}" type="slidenum">
              <a:rPr lang="ja-JP" altLang="en-US" smtClean="0"/>
              <a:pPr/>
              <a:t>36</a:t>
            </a:fld>
            <a:endParaRPr lang="ja-JP" altLang="en-US" dirty="0"/>
          </a:p>
        </p:txBody>
      </p:sp>
      <p:pic>
        <p:nvPicPr>
          <p:cNvPr id="4" name="図 3">
            <a:extLst>
              <a:ext uri="{FF2B5EF4-FFF2-40B4-BE49-F238E27FC236}">
                <a16:creationId xmlns:a16="http://schemas.microsoft.com/office/drawing/2014/main" id="{C980F7FA-54AE-75AA-5C49-BE0E442609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85962"/>
            <a:ext cx="5333333" cy="4000000"/>
          </a:xfrm>
          <a:prstGeom prst="rect">
            <a:avLst/>
          </a:prstGeom>
        </p:spPr>
      </p:pic>
      <p:sp>
        <p:nvSpPr>
          <p:cNvPr id="5" name="テキスト ボックス 4">
            <a:extLst>
              <a:ext uri="{FF2B5EF4-FFF2-40B4-BE49-F238E27FC236}">
                <a16:creationId xmlns:a16="http://schemas.microsoft.com/office/drawing/2014/main" id="{22CC1523-40DA-92E6-8E91-B835F4C440BF}"/>
              </a:ext>
            </a:extLst>
          </p:cNvPr>
          <p:cNvSpPr txBox="1"/>
          <p:nvPr/>
        </p:nvSpPr>
        <p:spPr>
          <a:xfrm>
            <a:off x="448574" y="431321"/>
            <a:ext cx="8850701" cy="646331"/>
          </a:xfrm>
          <a:prstGeom prst="rect">
            <a:avLst/>
          </a:prstGeom>
          <a:noFill/>
        </p:spPr>
        <p:txBody>
          <a:bodyPr wrap="square" rtlCol="0">
            <a:spAutoFit/>
          </a:bodyPr>
          <a:lstStyle/>
          <a:p>
            <a:r>
              <a:rPr kumimoji="1" lang="ja-JP" altLang="en-US" dirty="0"/>
              <a:t>二次元モデルでの探索</a:t>
            </a:r>
            <a:r>
              <a:rPr kumimoji="1" lang="en-US" altLang="ja-JP" dirty="0"/>
              <a:t>(</a:t>
            </a:r>
            <a:r>
              <a:rPr kumimoji="1" lang="ja-JP" altLang="en-US" dirty="0"/>
              <a:t>今井さんのやつを試してみる</a:t>
            </a:r>
            <a:r>
              <a:rPr kumimoji="1" lang="en-US" altLang="ja-JP" dirty="0"/>
              <a:t>)</a:t>
            </a:r>
          </a:p>
          <a:p>
            <a:endParaRPr kumimoji="1" lang="ja-JP" altLang="en-US" dirty="0"/>
          </a:p>
        </p:txBody>
      </p:sp>
      <p:pic>
        <p:nvPicPr>
          <p:cNvPr id="9" name="図 8">
            <a:extLst>
              <a:ext uri="{FF2B5EF4-FFF2-40B4-BE49-F238E27FC236}">
                <a16:creationId xmlns:a16="http://schemas.microsoft.com/office/drawing/2014/main" id="{15BF3841-9DB9-A085-ED94-2F251D2700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90184" y="3273725"/>
            <a:ext cx="4440831" cy="3330624"/>
          </a:xfrm>
          <a:prstGeom prst="rect">
            <a:avLst/>
          </a:prstGeom>
        </p:spPr>
      </p:pic>
      <p:sp>
        <p:nvSpPr>
          <p:cNvPr id="10" name="テキスト ボックス 9">
            <a:extLst>
              <a:ext uri="{FF2B5EF4-FFF2-40B4-BE49-F238E27FC236}">
                <a16:creationId xmlns:a16="http://schemas.microsoft.com/office/drawing/2014/main" id="{FA3EDB93-498A-D246-2B25-D01B5EE484E2}"/>
              </a:ext>
            </a:extLst>
          </p:cNvPr>
          <p:cNvSpPr txBox="1"/>
          <p:nvPr/>
        </p:nvSpPr>
        <p:spPr>
          <a:xfrm>
            <a:off x="155275" y="5469147"/>
            <a:ext cx="4899804" cy="923330"/>
          </a:xfrm>
          <a:prstGeom prst="rect">
            <a:avLst/>
          </a:prstGeom>
          <a:noFill/>
        </p:spPr>
        <p:txBody>
          <a:bodyPr wrap="square" rtlCol="0">
            <a:spAutoFit/>
          </a:bodyPr>
          <a:lstStyle/>
          <a:p>
            <a:r>
              <a:rPr kumimoji="1" lang="ja-JP" altLang="en-US" dirty="0"/>
              <a:t>・円形モデルを使う</a:t>
            </a:r>
            <a:endParaRPr kumimoji="1" lang="en-US" altLang="ja-JP" dirty="0"/>
          </a:p>
          <a:p>
            <a:r>
              <a:rPr lang="ja-JP" altLang="en-US" dirty="0"/>
              <a:t>→</a:t>
            </a:r>
            <a:r>
              <a:rPr lang="en-US" altLang="ja-JP" dirty="0" err="1"/>
              <a:t>xy</a:t>
            </a:r>
            <a:r>
              <a:rPr lang="ja-JP" altLang="en-US" dirty="0"/>
              <a:t>平面上にモデルを動かして探索</a:t>
            </a:r>
            <a:endParaRPr lang="en-US" altLang="ja-JP" dirty="0"/>
          </a:p>
          <a:p>
            <a:endParaRPr kumimoji="1" lang="ja-JP" altLang="en-US" dirty="0"/>
          </a:p>
        </p:txBody>
      </p:sp>
      <p:pic>
        <p:nvPicPr>
          <p:cNvPr id="12" name="図 11">
            <a:extLst>
              <a:ext uri="{FF2B5EF4-FFF2-40B4-BE49-F238E27FC236}">
                <a16:creationId xmlns:a16="http://schemas.microsoft.com/office/drawing/2014/main" id="{E373E3E8-719B-3AFE-6B77-FA654F7B1641}"/>
              </a:ext>
            </a:extLst>
          </p:cNvPr>
          <p:cNvPicPr>
            <a:picLocks noChangeAspect="1"/>
          </p:cNvPicPr>
          <p:nvPr/>
        </p:nvPicPr>
        <p:blipFill>
          <a:blip r:embed="rId4"/>
          <a:stretch>
            <a:fillRect/>
          </a:stretch>
        </p:blipFill>
        <p:spPr>
          <a:xfrm>
            <a:off x="6565911" y="0"/>
            <a:ext cx="3936193" cy="3330624"/>
          </a:xfrm>
          <a:prstGeom prst="rect">
            <a:avLst/>
          </a:prstGeom>
        </p:spPr>
      </p:pic>
    </p:spTree>
    <p:extLst>
      <p:ext uri="{BB962C8B-B14F-4D97-AF65-F5344CB8AC3E}">
        <p14:creationId xmlns:p14="http://schemas.microsoft.com/office/powerpoint/2010/main" val="334103597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09197178-B1BD-F5DC-729F-1AEAC3583BD0}"/>
              </a:ext>
            </a:extLst>
          </p:cNvPr>
          <p:cNvSpPr>
            <a:spLocks noGrp="1"/>
          </p:cNvSpPr>
          <p:nvPr>
            <p:ph type="sldNum" sz="quarter" idx="12"/>
          </p:nvPr>
        </p:nvSpPr>
        <p:spPr/>
        <p:txBody>
          <a:bodyPr/>
          <a:lstStyle/>
          <a:p>
            <a:fld id="{AB492E1D-532B-4343-855D-235CD69FFFAA}" type="slidenum">
              <a:rPr lang="ja-JP" altLang="en-US" smtClean="0"/>
              <a:pPr/>
              <a:t>37</a:t>
            </a:fld>
            <a:endParaRPr lang="ja-JP" altLang="en-US" dirty="0"/>
          </a:p>
        </p:txBody>
      </p:sp>
      <p:pic>
        <p:nvPicPr>
          <p:cNvPr id="6" name="図 5">
            <a:extLst>
              <a:ext uri="{FF2B5EF4-FFF2-40B4-BE49-F238E27FC236}">
                <a16:creationId xmlns:a16="http://schemas.microsoft.com/office/drawing/2014/main" id="{4B82DCA0-B368-FD73-E26F-CDD0692A76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1913187"/>
            <a:ext cx="3658111" cy="914528"/>
          </a:xfrm>
          <a:prstGeom prst="rect">
            <a:avLst/>
          </a:prstGeom>
        </p:spPr>
      </p:pic>
      <p:pic>
        <p:nvPicPr>
          <p:cNvPr id="7" name="図 6">
            <a:extLst>
              <a:ext uri="{FF2B5EF4-FFF2-40B4-BE49-F238E27FC236}">
                <a16:creationId xmlns:a16="http://schemas.microsoft.com/office/drawing/2014/main" id="{716EE2A0-6108-8C01-409E-F9844046FD99}"/>
              </a:ext>
            </a:extLst>
          </p:cNvPr>
          <p:cNvPicPr>
            <a:picLocks noChangeAspect="1"/>
          </p:cNvPicPr>
          <p:nvPr/>
        </p:nvPicPr>
        <p:blipFill>
          <a:blip r:embed="rId3"/>
          <a:stretch>
            <a:fillRect/>
          </a:stretch>
        </p:blipFill>
        <p:spPr>
          <a:xfrm>
            <a:off x="105905" y="359817"/>
            <a:ext cx="5334462" cy="3999323"/>
          </a:xfrm>
          <a:prstGeom prst="rect">
            <a:avLst/>
          </a:prstGeom>
        </p:spPr>
      </p:pic>
      <p:sp>
        <p:nvSpPr>
          <p:cNvPr id="8" name="テキスト ボックス 7">
            <a:extLst>
              <a:ext uri="{FF2B5EF4-FFF2-40B4-BE49-F238E27FC236}">
                <a16:creationId xmlns:a16="http://schemas.microsoft.com/office/drawing/2014/main" id="{FAB6C96B-5996-C43F-579E-53DA41DDE50A}"/>
              </a:ext>
            </a:extLst>
          </p:cNvPr>
          <p:cNvSpPr txBox="1"/>
          <p:nvPr/>
        </p:nvSpPr>
        <p:spPr>
          <a:xfrm>
            <a:off x="6096000" y="726621"/>
            <a:ext cx="5007429" cy="923330"/>
          </a:xfrm>
          <a:prstGeom prst="rect">
            <a:avLst/>
          </a:prstGeom>
          <a:noFill/>
        </p:spPr>
        <p:txBody>
          <a:bodyPr wrap="square" rtlCol="0">
            <a:spAutoFit/>
          </a:bodyPr>
          <a:lstStyle/>
          <a:p>
            <a:r>
              <a:rPr kumimoji="1" lang="ja-JP" altLang="en-US" dirty="0"/>
              <a:t>・白い領域内での</a:t>
            </a:r>
            <a:r>
              <a:rPr lang="ja-JP" altLang="en-US" dirty="0"/>
              <a:t>領域平均</a:t>
            </a:r>
            <a:endParaRPr lang="en-US" altLang="ja-JP" dirty="0"/>
          </a:p>
          <a:p>
            <a:r>
              <a:rPr kumimoji="1" lang="ja-JP" altLang="en-US" dirty="0"/>
              <a:t>・黒い領域内での領域平均</a:t>
            </a:r>
            <a:endParaRPr kumimoji="1" lang="en-US" altLang="ja-JP" dirty="0"/>
          </a:p>
          <a:p>
            <a:r>
              <a:rPr lang="ja-JP" altLang="en-US" dirty="0"/>
              <a:t>→複素内積をとって類似度を比較</a:t>
            </a:r>
            <a:endParaRPr kumimoji="1" lang="ja-JP" altLang="en-US" dirty="0"/>
          </a:p>
        </p:txBody>
      </p:sp>
      <p:pic>
        <p:nvPicPr>
          <p:cNvPr id="10" name="図 9">
            <a:extLst>
              <a:ext uri="{FF2B5EF4-FFF2-40B4-BE49-F238E27FC236}">
                <a16:creationId xmlns:a16="http://schemas.microsoft.com/office/drawing/2014/main" id="{96D191D4-710B-EF6F-4C51-284A7F5145F0}"/>
              </a:ext>
            </a:extLst>
          </p:cNvPr>
          <p:cNvPicPr>
            <a:picLocks noChangeAspect="1"/>
          </p:cNvPicPr>
          <p:nvPr/>
        </p:nvPicPr>
        <p:blipFill>
          <a:blip r:embed="rId4"/>
          <a:stretch>
            <a:fillRect/>
          </a:stretch>
        </p:blipFill>
        <p:spPr>
          <a:xfrm>
            <a:off x="6238875" y="3673928"/>
            <a:ext cx="4743450" cy="495300"/>
          </a:xfrm>
          <a:prstGeom prst="rect">
            <a:avLst/>
          </a:prstGeom>
        </p:spPr>
      </p:pic>
      <p:sp>
        <p:nvSpPr>
          <p:cNvPr id="11" name="テキスト ボックス 10">
            <a:extLst>
              <a:ext uri="{FF2B5EF4-FFF2-40B4-BE49-F238E27FC236}">
                <a16:creationId xmlns:a16="http://schemas.microsoft.com/office/drawing/2014/main" id="{C71E39C8-4AFC-4ABD-51BA-45D64061E20D}"/>
              </a:ext>
            </a:extLst>
          </p:cNvPr>
          <p:cNvSpPr txBox="1"/>
          <p:nvPr/>
        </p:nvSpPr>
        <p:spPr>
          <a:xfrm>
            <a:off x="6238875" y="3109623"/>
            <a:ext cx="4864554" cy="369332"/>
          </a:xfrm>
          <a:prstGeom prst="rect">
            <a:avLst/>
          </a:prstGeom>
          <a:noFill/>
        </p:spPr>
        <p:txBody>
          <a:bodyPr wrap="square" rtlCol="0">
            <a:spAutoFit/>
          </a:bodyPr>
          <a:lstStyle/>
          <a:p>
            <a:r>
              <a:rPr kumimoji="1" lang="ja-JP" altLang="en-US" dirty="0"/>
              <a:t>これを測定領域について導出したものが下式</a:t>
            </a:r>
          </a:p>
        </p:txBody>
      </p:sp>
      <p:sp>
        <p:nvSpPr>
          <p:cNvPr id="12" name="テキスト ボックス 11">
            <a:extLst>
              <a:ext uri="{FF2B5EF4-FFF2-40B4-BE49-F238E27FC236}">
                <a16:creationId xmlns:a16="http://schemas.microsoft.com/office/drawing/2014/main" id="{7EC917AA-32C1-F02C-FF00-781EBFF25961}"/>
              </a:ext>
            </a:extLst>
          </p:cNvPr>
          <p:cNvSpPr txBox="1"/>
          <p:nvPr/>
        </p:nvSpPr>
        <p:spPr>
          <a:xfrm>
            <a:off x="5440367" y="4741317"/>
            <a:ext cx="6955971" cy="369332"/>
          </a:xfrm>
          <a:prstGeom prst="rect">
            <a:avLst/>
          </a:prstGeom>
          <a:noFill/>
        </p:spPr>
        <p:txBody>
          <a:bodyPr wrap="square" rtlCol="0">
            <a:spAutoFit/>
          </a:bodyPr>
          <a:lstStyle/>
          <a:p>
            <a:r>
              <a:rPr kumimoji="1" lang="ja-JP" altLang="en-US" dirty="0"/>
              <a:t>が極大になる        に目標物があると考えられる</a:t>
            </a:r>
          </a:p>
        </p:txBody>
      </p:sp>
      <p:pic>
        <p:nvPicPr>
          <p:cNvPr id="13" name="図 12">
            <a:extLst>
              <a:ext uri="{FF2B5EF4-FFF2-40B4-BE49-F238E27FC236}">
                <a16:creationId xmlns:a16="http://schemas.microsoft.com/office/drawing/2014/main" id="{9445F6FC-05E2-54CB-C3AB-88A020EDA06F}"/>
              </a:ext>
            </a:extLst>
          </p:cNvPr>
          <p:cNvPicPr>
            <a:picLocks noChangeAspect="1"/>
          </p:cNvPicPr>
          <p:nvPr/>
        </p:nvPicPr>
        <p:blipFill rotWithShape="1">
          <a:blip r:embed="rId5"/>
          <a:srcRect l="2534" t="37501" r="78271" b="23217"/>
          <a:stretch/>
        </p:blipFill>
        <p:spPr>
          <a:xfrm>
            <a:off x="4833257" y="4751421"/>
            <a:ext cx="702129" cy="359228"/>
          </a:xfrm>
          <a:prstGeom prst="rect">
            <a:avLst/>
          </a:prstGeom>
        </p:spPr>
      </p:pic>
      <p:pic>
        <p:nvPicPr>
          <p:cNvPr id="14" name="図 13">
            <a:extLst>
              <a:ext uri="{FF2B5EF4-FFF2-40B4-BE49-F238E27FC236}">
                <a16:creationId xmlns:a16="http://schemas.microsoft.com/office/drawing/2014/main" id="{8A7698EA-5F6F-AD77-D2C5-8663BCDD6B8D}"/>
              </a:ext>
            </a:extLst>
          </p:cNvPr>
          <p:cNvPicPr>
            <a:picLocks noChangeAspect="1"/>
          </p:cNvPicPr>
          <p:nvPr/>
        </p:nvPicPr>
        <p:blipFill rotWithShape="1">
          <a:blip r:embed="rId6"/>
          <a:srcRect l="39060" t="21974" r="21691" b="30776"/>
          <a:stretch/>
        </p:blipFill>
        <p:spPr>
          <a:xfrm>
            <a:off x="6939642" y="4751421"/>
            <a:ext cx="465365" cy="287428"/>
          </a:xfrm>
          <a:prstGeom prst="rect">
            <a:avLst/>
          </a:prstGeom>
        </p:spPr>
      </p:pic>
      <p:sp>
        <p:nvSpPr>
          <p:cNvPr id="15" name="テキスト ボックス 14">
            <a:extLst>
              <a:ext uri="{FF2B5EF4-FFF2-40B4-BE49-F238E27FC236}">
                <a16:creationId xmlns:a16="http://schemas.microsoft.com/office/drawing/2014/main" id="{D805E09D-AFB8-0C00-AABD-26DC7A9E55D5}"/>
              </a:ext>
            </a:extLst>
          </p:cNvPr>
          <p:cNvSpPr txBox="1"/>
          <p:nvPr/>
        </p:nvSpPr>
        <p:spPr>
          <a:xfrm>
            <a:off x="5535386" y="5682738"/>
            <a:ext cx="5695109" cy="276999"/>
          </a:xfrm>
          <a:prstGeom prst="rect">
            <a:avLst/>
          </a:prstGeom>
          <a:noFill/>
        </p:spPr>
        <p:txBody>
          <a:bodyPr wrap="square" rtlCol="0">
            <a:spAutoFit/>
          </a:bodyPr>
          <a:lstStyle/>
          <a:p>
            <a:r>
              <a:rPr kumimoji="1" lang="en-US" altLang="ja-JP" sz="1200" dirty="0"/>
              <a:t>[</a:t>
            </a:r>
            <a:r>
              <a:rPr kumimoji="1" lang="ja-JP" altLang="en-US" sz="1200" dirty="0"/>
              <a:t>出展</a:t>
            </a:r>
            <a:r>
              <a:rPr kumimoji="1" lang="en-US" altLang="ja-JP" sz="1200" dirty="0"/>
              <a:t>:https://ieeexplore.ieee.org/stamp/</a:t>
            </a:r>
            <a:r>
              <a:rPr kumimoji="1" lang="en-US" altLang="ja-JP" sz="1200" dirty="0" err="1"/>
              <a:t>stamp.jsp?tp</a:t>
            </a:r>
            <a:r>
              <a:rPr kumimoji="1" lang="en-US" altLang="ja-JP" sz="1200" dirty="0"/>
              <a:t>=&amp;</a:t>
            </a:r>
            <a:r>
              <a:rPr kumimoji="1" lang="en-US" altLang="ja-JP" sz="1200" dirty="0" err="1"/>
              <a:t>arnumber</a:t>
            </a:r>
            <a:r>
              <a:rPr kumimoji="1" lang="en-US" altLang="ja-JP" sz="1200" dirty="0"/>
              <a:t>=9810860]</a:t>
            </a:r>
            <a:endParaRPr kumimoji="1" lang="ja-JP" altLang="en-US" sz="1200" dirty="0"/>
          </a:p>
        </p:txBody>
      </p:sp>
    </p:spTree>
    <p:extLst>
      <p:ext uri="{BB962C8B-B14F-4D97-AF65-F5344CB8AC3E}">
        <p14:creationId xmlns:p14="http://schemas.microsoft.com/office/powerpoint/2010/main" val="410304925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19BEFFA7-D4F1-1156-B126-3D9BAC687F20}"/>
              </a:ext>
            </a:extLst>
          </p:cNvPr>
          <p:cNvSpPr>
            <a:spLocks noGrp="1"/>
          </p:cNvSpPr>
          <p:nvPr>
            <p:ph type="sldNum" sz="quarter" idx="12"/>
          </p:nvPr>
        </p:nvSpPr>
        <p:spPr/>
        <p:txBody>
          <a:bodyPr/>
          <a:lstStyle/>
          <a:p>
            <a:fld id="{AB492E1D-532B-4343-855D-235CD69FFFAA}" type="slidenum">
              <a:rPr lang="ja-JP" altLang="en-US" smtClean="0"/>
              <a:pPr/>
              <a:t>38</a:t>
            </a:fld>
            <a:endParaRPr lang="ja-JP" altLang="en-US" dirty="0"/>
          </a:p>
        </p:txBody>
      </p:sp>
      <p:pic>
        <p:nvPicPr>
          <p:cNvPr id="5" name="図 4">
            <a:extLst>
              <a:ext uri="{FF2B5EF4-FFF2-40B4-BE49-F238E27FC236}">
                <a16:creationId xmlns:a16="http://schemas.microsoft.com/office/drawing/2014/main" id="{6BBC812C-291C-135B-1F33-99FE1B2C35F5}"/>
              </a:ext>
            </a:extLst>
          </p:cNvPr>
          <p:cNvPicPr>
            <a:picLocks noChangeAspect="1"/>
          </p:cNvPicPr>
          <p:nvPr/>
        </p:nvPicPr>
        <p:blipFill>
          <a:blip r:embed="rId2"/>
          <a:stretch>
            <a:fillRect/>
          </a:stretch>
        </p:blipFill>
        <p:spPr>
          <a:xfrm>
            <a:off x="413779" y="887430"/>
            <a:ext cx="4718713" cy="5651482"/>
          </a:xfrm>
          <a:prstGeom prst="rect">
            <a:avLst/>
          </a:prstGeom>
        </p:spPr>
      </p:pic>
      <p:pic>
        <p:nvPicPr>
          <p:cNvPr id="7" name="図 6">
            <a:extLst>
              <a:ext uri="{FF2B5EF4-FFF2-40B4-BE49-F238E27FC236}">
                <a16:creationId xmlns:a16="http://schemas.microsoft.com/office/drawing/2014/main" id="{74F35E45-2B1B-BB9E-8FB7-CB3DF31529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17391" y="0"/>
            <a:ext cx="3851250" cy="3559629"/>
          </a:xfrm>
          <a:prstGeom prst="rect">
            <a:avLst/>
          </a:prstGeom>
        </p:spPr>
      </p:pic>
      <p:pic>
        <p:nvPicPr>
          <p:cNvPr id="9" name="図 8">
            <a:extLst>
              <a:ext uri="{FF2B5EF4-FFF2-40B4-BE49-F238E27FC236}">
                <a16:creationId xmlns:a16="http://schemas.microsoft.com/office/drawing/2014/main" id="{50C9B30B-5CD8-B22F-7A3C-8B7435427B9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16018" y="3265181"/>
            <a:ext cx="3882487" cy="3592819"/>
          </a:xfrm>
          <a:prstGeom prst="rect">
            <a:avLst/>
          </a:prstGeom>
        </p:spPr>
      </p:pic>
      <p:sp>
        <p:nvSpPr>
          <p:cNvPr id="10" name="テキスト ボックス 9">
            <a:extLst>
              <a:ext uri="{FF2B5EF4-FFF2-40B4-BE49-F238E27FC236}">
                <a16:creationId xmlns:a16="http://schemas.microsoft.com/office/drawing/2014/main" id="{4F1D605F-2C8C-4521-3C83-2011D946CF0A}"/>
              </a:ext>
            </a:extLst>
          </p:cNvPr>
          <p:cNvSpPr txBox="1"/>
          <p:nvPr/>
        </p:nvSpPr>
        <p:spPr>
          <a:xfrm>
            <a:off x="10605407" y="2008414"/>
            <a:ext cx="1273629" cy="1477328"/>
          </a:xfrm>
          <a:prstGeom prst="rect">
            <a:avLst/>
          </a:prstGeom>
          <a:noFill/>
        </p:spPr>
        <p:txBody>
          <a:bodyPr wrap="square" rtlCol="0">
            <a:spAutoFit/>
          </a:bodyPr>
          <a:lstStyle/>
          <a:p>
            <a:r>
              <a:rPr kumimoji="1" lang="ja-JP" altLang="en-US" dirty="0"/>
              <a:t>普通にデータとったもの</a:t>
            </a:r>
            <a:endParaRPr kumimoji="1" lang="en-US" altLang="ja-JP" dirty="0"/>
          </a:p>
          <a:p>
            <a:endParaRPr kumimoji="1" lang="en-US" altLang="ja-JP" dirty="0"/>
          </a:p>
        </p:txBody>
      </p:sp>
    </p:spTree>
    <p:extLst>
      <p:ext uri="{BB962C8B-B14F-4D97-AF65-F5344CB8AC3E}">
        <p14:creationId xmlns:p14="http://schemas.microsoft.com/office/powerpoint/2010/main" val="98943184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1F7C70A9-37AD-C2D4-7297-B95F51A03173}"/>
              </a:ext>
            </a:extLst>
          </p:cNvPr>
          <p:cNvSpPr>
            <a:spLocks noGrp="1"/>
          </p:cNvSpPr>
          <p:nvPr>
            <p:ph type="sldNum" sz="quarter" idx="12"/>
          </p:nvPr>
        </p:nvSpPr>
        <p:spPr/>
        <p:txBody>
          <a:bodyPr/>
          <a:lstStyle/>
          <a:p>
            <a:fld id="{AB492E1D-532B-4343-855D-235CD69FFFAA}" type="slidenum">
              <a:rPr lang="ja-JP" altLang="en-US" smtClean="0"/>
              <a:pPr/>
              <a:t>39</a:t>
            </a:fld>
            <a:endParaRPr lang="ja-JP" altLang="en-US" dirty="0"/>
          </a:p>
        </p:txBody>
      </p:sp>
      <p:pic>
        <p:nvPicPr>
          <p:cNvPr id="4" name="図 3">
            <a:extLst>
              <a:ext uri="{FF2B5EF4-FFF2-40B4-BE49-F238E27FC236}">
                <a16:creationId xmlns:a16="http://schemas.microsoft.com/office/drawing/2014/main" id="{3BBB4526-00B4-60A4-6720-9D4E5B5321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451" y="686932"/>
            <a:ext cx="3258205" cy="3011489"/>
          </a:xfrm>
          <a:prstGeom prst="rect">
            <a:avLst/>
          </a:prstGeom>
        </p:spPr>
      </p:pic>
      <p:pic>
        <p:nvPicPr>
          <p:cNvPr id="6" name="図 5">
            <a:extLst>
              <a:ext uri="{FF2B5EF4-FFF2-40B4-BE49-F238E27FC236}">
                <a16:creationId xmlns:a16="http://schemas.microsoft.com/office/drawing/2014/main" id="{EADA2C85-6684-71F1-2999-74FA591458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39217" y="660091"/>
            <a:ext cx="3326947" cy="3078727"/>
          </a:xfrm>
          <a:prstGeom prst="rect">
            <a:avLst/>
          </a:prstGeom>
        </p:spPr>
      </p:pic>
      <p:sp>
        <p:nvSpPr>
          <p:cNvPr id="7" name="テキスト ボックス 6">
            <a:extLst>
              <a:ext uri="{FF2B5EF4-FFF2-40B4-BE49-F238E27FC236}">
                <a16:creationId xmlns:a16="http://schemas.microsoft.com/office/drawing/2014/main" id="{2E6A4699-7A18-9BE5-8C65-DBAC23B2A20C}"/>
              </a:ext>
            </a:extLst>
          </p:cNvPr>
          <p:cNvSpPr txBox="1"/>
          <p:nvPr/>
        </p:nvSpPr>
        <p:spPr>
          <a:xfrm>
            <a:off x="356504" y="136525"/>
            <a:ext cx="4539343" cy="369332"/>
          </a:xfrm>
          <a:prstGeom prst="rect">
            <a:avLst/>
          </a:prstGeom>
          <a:noFill/>
        </p:spPr>
        <p:txBody>
          <a:bodyPr wrap="square" rtlCol="0">
            <a:spAutoFit/>
          </a:bodyPr>
          <a:lstStyle/>
          <a:p>
            <a:r>
              <a:rPr kumimoji="1" lang="ja-JP" altLang="en-US" dirty="0"/>
              <a:t>データをまばらな計測から補間したもの</a:t>
            </a:r>
          </a:p>
        </p:txBody>
      </p:sp>
      <p:sp>
        <p:nvSpPr>
          <p:cNvPr id="8" name="テキスト ボックス 7">
            <a:extLst>
              <a:ext uri="{FF2B5EF4-FFF2-40B4-BE49-F238E27FC236}">
                <a16:creationId xmlns:a16="http://schemas.microsoft.com/office/drawing/2014/main" id="{9E2440F4-359B-0C4C-C7F9-DCF511D421D8}"/>
              </a:ext>
            </a:extLst>
          </p:cNvPr>
          <p:cNvSpPr txBox="1"/>
          <p:nvPr/>
        </p:nvSpPr>
        <p:spPr>
          <a:xfrm>
            <a:off x="797376" y="3880957"/>
            <a:ext cx="1684567" cy="369332"/>
          </a:xfrm>
          <a:prstGeom prst="rect">
            <a:avLst/>
          </a:prstGeom>
          <a:noFill/>
        </p:spPr>
        <p:txBody>
          <a:bodyPr wrap="square" rtlCol="0">
            <a:spAutoFit/>
          </a:bodyPr>
          <a:lstStyle/>
          <a:p>
            <a:r>
              <a:rPr kumimoji="1" lang="ja-JP" altLang="en-US" dirty="0"/>
              <a:t>左図：地表面</a:t>
            </a:r>
          </a:p>
        </p:txBody>
      </p:sp>
      <p:sp>
        <p:nvSpPr>
          <p:cNvPr id="9" name="テキスト ボックス 8">
            <a:extLst>
              <a:ext uri="{FF2B5EF4-FFF2-40B4-BE49-F238E27FC236}">
                <a16:creationId xmlns:a16="http://schemas.microsoft.com/office/drawing/2014/main" id="{CF6417F3-3335-B5AC-7D48-3B73B5284ACF}"/>
              </a:ext>
            </a:extLst>
          </p:cNvPr>
          <p:cNvSpPr txBox="1"/>
          <p:nvPr/>
        </p:nvSpPr>
        <p:spPr>
          <a:xfrm>
            <a:off x="4212380" y="3923088"/>
            <a:ext cx="1883620" cy="369332"/>
          </a:xfrm>
          <a:prstGeom prst="rect">
            <a:avLst/>
          </a:prstGeom>
          <a:noFill/>
        </p:spPr>
        <p:txBody>
          <a:bodyPr wrap="square" rtlCol="0">
            <a:spAutoFit/>
          </a:bodyPr>
          <a:lstStyle/>
          <a:p>
            <a:r>
              <a:rPr kumimoji="1" lang="ja-JP" altLang="en-US" dirty="0"/>
              <a:t>図：パイプ深さ</a:t>
            </a:r>
          </a:p>
        </p:txBody>
      </p:sp>
      <p:pic>
        <p:nvPicPr>
          <p:cNvPr id="12" name="図 11">
            <a:extLst>
              <a:ext uri="{FF2B5EF4-FFF2-40B4-BE49-F238E27FC236}">
                <a16:creationId xmlns:a16="http://schemas.microsoft.com/office/drawing/2014/main" id="{A255AD05-18E0-6AB7-7DEF-846B275CD55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7481" y="4566556"/>
            <a:ext cx="5822497" cy="1863199"/>
          </a:xfrm>
          <a:prstGeom prst="rect">
            <a:avLst/>
          </a:prstGeom>
        </p:spPr>
      </p:pic>
      <p:sp>
        <p:nvSpPr>
          <p:cNvPr id="13" name="テキスト ボックス 12">
            <a:extLst>
              <a:ext uri="{FF2B5EF4-FFF2-40B4-BE49-F238E27FC236}">
                <a16:creationId xmlns:a16="http://schemas.microsoft.com/office/drawing/2014/main" id="{D51AA10B-1291-20E4-0229-5E851AEF7B18}"/>
              </a:ext>
            </a:extLst>
          </p:cNvPr>
          <p:cNvSpPr txBox="1"/>
          <p:nvPr/>
        </p:nvSpPr>
        <p:spPr>
          <a:xfrm>
            <a:off x="7004957" y="4653643"/>
            <a:ext cx="4678136" cy="1200329"/>
          </a:xfrm>
          <a:prstGeom prst="rect">
            <a:avLst/>
          </a:prstGeom>
          <a:noFill/>
        </p:spPr>
        <p:txBody>
          <a:bodyPr wrap="square" rtlCol="0">
            <a:spAutoFit/>
          </a:bodyPr>
          <a:lstStyle/>
          <a:p>
            <a:r>
              <a:rPr kumimoji="1" lang="en-US" altLang="ja-JP" dirty="0"/>
              <a:t>U</a:t>
            </a:r>
            <a:r>
              <a:rPr kumimoji="1" lang="ja-JP" altLang="en-US" dirty="0"/>
              <a:t>は計測済みの座標の集合、Ｖは未計測のデータの集合。</a:t>
            </a:r>
            <a:endParaRPr kumimoji="1" lang="en-US" altLang="ja-JP" dirty="0"/>
          </a:p>
          <a:p>
            <a:r>
              <a:rPr lang="ja-JP" altLang="en-US" dirty="0"/>
              <a:t>Ｖのデータから振幅　　　　　位相</a:t>
            </a:r>
            <a:endParaRPr lang="en-US" altLang="ja-JP" dirty="0"/>
          </a:p>
          <a:p>
            <a:r>
              <a:rPr kumimoji="1" lang="ja-JP" altLang="en-US" dirty="0"/>
              <a:t>を補間</a:t>
            </a:r>
          </a:p>
        </p:txBody>
      </p:sp>
      <p:pic>
        <p:nvPicPr>
          <p:cNvPr id="14" name="図 13">
            <a:extLst>
              <a:ext uri="{FF2B5EF4-FFF2-40B4-BE49-F238E27FC236}">
                <a16:creationId xmlns:a16="http://schemas.microsoft.com/office/drawing/2014/main" id="{F865E565-BB84-7B19-71A3-95395A0D1CDC}"/>
              </a:ext>
            </a:extLst>
          </p:cNvPr>
          <p:cNvPicPr>
            <a:picLocks noChangeAspect="1"/>
          </p:cNvPicPr>
          <p:nvPr/>
        </p:nvPicPr>
        <p:blipFill rotWithShape="1">
          <a:blip r:embed="rId5"/>
          <a:srcRect l="4613" t="6236" r="77017" b="69256"/>
          <a:stretch/>
        </p:blipFill>
        <p:spPr>
          <a:xfrm>
            <a:off x="9176658" y="5156895"/>
            <a:ext cx="1069521" cy="457200"/>
          </a:xfrm>
          <a:prstGeom prst="rect">
            <a:avLst/>
          </a:prstGeom>
        </p:spPr>
      </p:pic>
      <p:pic>
        <p:nvPicPr>
          <p:cNvPr id="15" name="図 14">
            <a:extLst>
              <a:ext uri="{FF2B5EF4-FFF2-40B4-BE49-F238E27FC236}">
                <a16:creationId xmlns:a16="http://schemas.microsoft.com/office/drawing/2014/main" id="{C0DD0FFB-A150-A0BF-EEF4-78FA59DC3459}"/>
              </a:ext>
            </a:extLst>
          </p:cNvPr>
          <p:cNvPicPr>
            <a:picLocks noChangeAspect="1"/>
          </p:cNvPicPr>
          <p:nvPr/>
        </p:nvPicPr>
        <p:blipFill rotWithShape="1">
          <a:blip r:embed="rId5"/>
          <a:srcRect l="4613" t="61378" r="75895" b="11051"/>
          <a:stretch/>
        </p:blipFill>
        <p:spPr>
          <a:xfrm>
            <a:off x="10786382" y="5062623"/>
            <a:ext cx="1134836" cy="514350"/>
          </a:xfrm>
          <a:prstGeom prst="rect">
            <a:avLst/>
          </a:prstGeom>
        </p:spPr>
      </p:pic>
      <p:sp>
        <p:nvSpPr>
          <p:cNvPr id="16" name="テキスト ボックス 15">
            <a:extLst>
              <a:ext uri="{FF2B5EF4-FFF2-40B4-BE49-F238E27FC236}">
                <a16:creationId xmlns:a16="http://schemas.microsoft.com/office/drawing/2014/main" id="{DACCCDEE-4393-28A8-C917-BA7F78064DD5}"/>
              </a:ext>
            </a:extLst>
          </p:cNvPr>
          <p:cNvSpPr txBox="1"/>
          <p:nvPr/>
        </p:nvSpPr>
        <p:spPr>
          <a:xfrm>
            <a:off x="7225393" y="1428750"/>
            <a:ext cx="3951514" cy="646331"/>
          </a:xfrm>
          <a:prstGeom prst="rect">
            <a:avLst/>
          </a:prstGeom>
          <a:noFill/>
        </p:spPr>
        <p:txBody>
          <a:bodyPr wrap="square" rtlCol="0">
            <a:spAutoFit/>
          </a:bodyPr>
          <a:lstStyle/>
          <a:p>
            <a:r>
              <a:rPr kumimoji="1" lang="ja-JP" altLang="en-US" dirty="0"/>
              <a:t>・パイプの位置近くに反応が見られる</a:t>
            </a:r>
          </a:p>
        </p:txBody>
      </p:sp>
      <p:sp>
        <p:nvSpPr>
          <p:cNvPr id="17" name="テキスト ボックス 16">
            <a:extLst>
              <a:ext uri="{FF2B5EF4-FFF2-40B4-BE49-F238E27FC236}">
                <a16:creationId xmlns:a16="http://schemas.microsoft.com/office/drawing/2014/main" id="{CF329B37-0615-05F7-E16F-44B530F430B9}"/>
              </a:ext>
            </a:extLst>
          </p:cNvPr>
          <p:cNvSpPr txBox="1"/>
          <p:nvPr/>
        </p:nvSpPr>
        <p:spPr>
          <a:xfrm>
            <a:off x="4637735" y="6538912"/>
            <a:ext cx="5695109" cy="276999"/>
          </a:xfrm>
          <a:prstGeom prst="rect">
            <a:avLst/>
          </a:prstGeom>
          <a:noFill/>
        </p:spPr>
        <p:txBody>
          <a:bodyPr wrap="square" rtlCol="0">
            <a:spAutoFit/>
          </a:bodyPr>
          <a:lstStyle/>
          <a:p>
            <a:r>
              <a:rPr kumimoji="1" lang="en-US" altLang="ja-JP" sz="1200" dirty="0"/>
              <a:t>[</a:t>
            </a:r>
            <a:r>
              <a:rPr kumimoji="1" lang="ja-JP" altLang="en-US" sz="1200" dirty="0"/>
              <a:t>出展</a:t>
            </a:r>
            <a:r>
              <a:rPr kumimoji="1" lang="en-US" altLang="ja-JP" sz="1200" dirty="0"/>
              <a:t>:https://ieeexplore.ieee.org/stamp/</a:t>
            </a:r>
            <a:r>
              <a:rPr kumimoji="1" lang="en-US" altLang="ja-JP" sz="1200" dirty="0" err="1"/>
              <a:t>stamp.jsp?tp</a:t>
            </a:r>
            <a:r>
              <a:rPr kumimoji="1" lang="en-US" altLang="ja-JP" sz="1200" dirty="0"/>
              <a:t>=&amp;</a:t>
            </a:r>
            <a:r>
              <a:rPr kumimoji="1" lang="en-US" altLang="ja-JP" sz="1200" dirty="0" err="1"/>
              <a:t>arnumber</a:t>
            </a:r>
            <a:r>
              <a:rPr kumimoji="1" lang="en-US" altLang="ja-JP" sz="1200" dirty="0"/>
              <a:t>=9810860]</a:t>
            </a:r>
            <a:endParaRPr kumimoji="1" lang="ja-JP" altLang="en-US" sz="1200" dirty="0"/>
          </a:p>
        </p:txBody>
      </p:sp>
    </p:spTree>
    <p:extLst>
      <p:ext uri="{BB962C8B-B14F-4D97-AF65-F5344CB8AC3E}">
        <p14:creationId xmlns:p14="http://schemas.microsoft.com/office/powerpoint/2010/main" val="39796088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18241EEC-0527-1FCE-EA3E-D28A2E56FBC2}"/>
              </a:ext>
            </a:extLst>
          </p:cNvPr>
          <p:cNvSpPr>
            <a:spLocks noGrp="1"/>
          </p:cNvSpPr>
          <p:nvPr>
            <p:ph type="sldNum" sz="quarter" idx="12"/>
          </p:nvPr>
        </p:nvSpPr>
        <p:spPr/>
        <p:txBody>
          <a:bodyPr/>
          <a:lstStyle/>
          <a:p>
            <a:fld id="{AB492E1D-532B-4343-855D-235CD69FFFAA}" type="slidenum">
              <a:rPr kumimoji="1" lang="ja-JP" altLang="en-US" smtClean="0"/>
              <a:t>4</a:t>
            </a:fld>
            <a:endParaRPr kumimoji="1" lang="ja-JP" altLang="en-US"/>
          </a:p>
        </p:txBody>
      </p:sp>
      <p:sp>
        <p:nvSpPr>
          <p:cNvPr id="2" name="タイトル 1">
            <a:extLst>
              <a:ext uri="{FF2B5EF4-FFF2-40B4-BE49-F238E27FC236}">
                <a16:creationId xmlns:a16="http://schemas.microsoft.com/office/drawing/2014/main" id="{D03DED6F-5F3D-3D75-4C04-F6FA50421C09}"/>
              </a:ext>
            </a:extLst>
          </p:cNvPr>
          <p:cNvSpPr>
            <a:spLocks noGrp="1"/>
          </p:cNvSpPr>
          <p:nvPr>
            <p:ph type="title" idx="4294967295"/>
          </p:nvPr>
        </p:nvSpPr>
        <p:spPr>
          <a:xfrm>
            <a:off x="0" y="365125"/>
            <a:ext cx="10515600" cy="930275"/>
          </a:xfrm>
        </p:spPr>
        <p:txBody>
          <a:bodyPr>
            <a:normAutofit/>
          </a:bodyPr>
          <a:lstStyle/>
          <a:p>
            <a:r>
              <a:rPr kumimoji="1" lang="en-US" altLang="ja-JP" sz="2800" dirty="0"/>
              <a:t>FDTD</a:t>
            </a:r>
            <a:r>
              <a:rPr kumimoji="1" lang="ja-JP" altLang="en-US" sz="2800" dirty="0"/>
              <a:t>法</a:t>
            </a:r>
            <a:r>
              <a:rPr kumimoji="1" lang="en-US" altLang="ja-JP" sz="2800" dirty="0"/>
              <a:t>(</a:t>
            </a:r>
            <a:r>
              <a:rPr kumimoji="1" lang="ja-JP" altLang="en-US" sz="2800" dirty="0"/>
              <a:t>時間領域差分法</a:t>
            </a:r>
            <a:r>
              <a:rPr kumimoji="1" lang="en-US" altLang="ja-JP" sz="2800" dirty="0"/>
              <a:t>)</a:t>
            </a:r>
            <a:endParaRPr kumimoji="1" lang="ja-JP" altLang="en-US" sz="2800" dirty="0"/>
          </a:p>
        </p:txBody>
      </p:sp>
      <p:pic>
        <p:nvPicPr>
          <p:cNvPr id="7" name="図 6">
            <a:extLst>
              <a:ext uri="{FF2B5EF4-FFF2-40B4-BE49-F238E27FC236}">
                <a16:creationId xmlns:a16="http://schemas.microsoft.com/office/drawing/2014/main" id="{1091FCE9-2EEE-361A-B18C-BDE44D5407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95690" y="1295400"/>
            <a:ext cx="3126138" cy="2057711"/>
          </a:xfrm>
          <a:prstGeom prst="rect">
            <a:avLst/>
          </a:prstGeom>
        </p:spPr>
      </p:pic>
      <p:sp>
        <p:nvSpPr>
          <p:cNvPr id="9" name="テキスト ボックス 8">
            <a:extLst>
              <a:ext uri="{FF2B5EF4-FFF2-40B4-BE49-F238E27FC236}">
                <a16:creationId xmlns:a16="http://schemas.microsoft.com/office/drawing/2014/main" id="{566B9E9E-404A-D257-6A69-E0256EF29C3B}"/>
              </a:ext>
            </a:extLst>
          </p:cNvPr>
          <p:cNvSpPr txBox="1"/>
          <p:nvPr/>
        </p:nvSpPr>
        <p:spPr>
          <a:xfrm>
            <a:off x="838200" y="1409855"/>
            <a:ext cx="6381750" cy="1200329"/>
          </a:xfrm>
          <a:prstGeom prst="rect">
            <a:avLst/>
          </a:prstGeom>
          <a:noFill/>
        </p:spPr>
        <p:txBody>
          <a:bodyPr wrap="square" rtlCol="0">
            <a:spAutoFit/>
          </a:bodyPr>
          <a:lstStyle/>
          <a:p>
            <a:r>
              <a:rPr kumimoji="1" lang="ja-JP" altLang="en-US" dirty="0"/>
              <a:t>・マクスウェル方程式の微分形式を時間領域と周波数領域</a:t>
            </a:r>
            <a:endParaRPr kumimoji="1" lang="en-US" altLang="ja-JP" dirty="0"/>
          </a:p>
          <a:p>
            <a:r>
              <a:rPr lang="ja-JP" altLang="en-US" dirty="0"/>
              <a:t>　で離散化して電磁界の時間変化を求める</a:t>
            </a:r>
            <a:endParaRPr lang="en-US" altLang="ja-JP" dirty="0"/>
          </a:p>
          <a:p>
            <a:r>
              <a:rPr kumimoji="1" lang="ja-JP" altLang="en-US" dirty="0"/>
              <a:t>・電磁界シミュレーションでよく使われる手法</a:t>
            </a:r>
            <a:endParaRPr kumimoji="1" lang="en-US" altLang="ja-JP" dirty="0"/>
          </a:p>
          <a:p>
            <a:r>
              <a:rPr lang="ja-JP" altLang="en-US" dirty="0"/>
              <a:t>・有限の大きさの計算領域を考え、多数のセルに分割する</a:t>
            </a:r>
            <a:endParaRPr lang="en-US" altLang="ja-JP" dirty="0"/>
          </a:p>
        </p:txBody>
      </p:sp>
      <p:pic>
        <p:nvPicPr>
          <p:cNvPr id="13" name="図 12">
            <a:extLst>
              <a:ext uri="{FF2B5EF4-FFF2-40B4-BE49-F238E27FC236}">
                <a16:creationId xmlns:a16="http://schemas.microsoft.com/office/drawing/2014/main" id="{B2EBD2F1-6E49-069A-F377-B6EF5F6C30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2906393"/>
            <a:ext cx="5629275" cy="3465043"/>
          </a:xfrm>
          <a:prstGeom prst="rect">
            <a:avLst/>
          </a:prstGeom>
        </p:spPr>
      </p:pic>
      <p:sp>
        <p:nvSpPr>
          <p:cNvPr id="14" name="テキスト ボックス 13">
            <a:extLst>
              <a:ext uri="{FF2B5EF4-FFF2-40B4-BE49-F238E27FC236}">
                <a16:creationId xmlns:a16="http://schemas.microsoft.com/office/drawing/2014/main" id="{FB5CD9FE-58BD-E7A5-2C58-14D83B758754}"/>
              </a:ext>
            </a:extLst>
          </p:cNvPr>
          <p:cNvSpPr txBox="1"/>
          <p:nvPr/>
        </p:nvSpPr>
        <p:spPr>
          <a:xfrm>
            <a:off x="838200" y="6371436"/>
            <a:ext cx="4819650" cy="307777"/>
          </a:xfrm>
          <a:prstGeom prst="rect">
            <a:avLst/>
          </a:prstGeom>
          <a:noFill/>
        </p:spPr>
        <p:txBody>
          <a:bodyPr wrap="square" rtlCol="0">
            <a:spAutoFit/>
          </a:bodyPr>
          <a:lstStyle/>
          <a:p>
            <a:r>
              <a:rPr kumimoji="1" lang="en-US" altLang="ja-JP" sz="1400" dirty="0"/>
              <a:t>https://qiita.com/atily17/items/aeff9e1c4609e33f2d72</a:t>
            </a:r>
            <a:endParaRPr kumimoji="1" lang="ja-JP" altLang="en-US" sz="1400" dirty="0"/>
          </a:p>
        </p:txBody>
      </p:sp>
    </p:spTree>
    <p:extLst>
      <p:ext uri="{BB962C8B-B14F-4D97-AF65-F5344CB8AC3E}">
        <p14:creationId xmlns:p14="http://schemas.microsoft.com/office/powerpoint/2010/main" val="322477759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40FF7116-89C0-DEBD-2EEC-FD73855D25EE}"/>
              </a:ext>
            </a:extLst>
          </p:cNvPr>
          <p:cNvSpPr>
            <a:spLocks noGrp="1"/>
          </p:cNvSpPr>
          <p:nvPr>
            <p:ph type="sldNum" sz="quarter" idx="12"/>
          </p:nvPr>
        </p:nvSpPr>
        <p:spPr/>
        <p:txBody>
          <a:bodyPr/>
          <a:lstStyle/>
          <a:p>
            <a:fld id="{AB492E1D-532B-4343-855D-235CD69FFFAA}" type="slidenum">
              <a:rPr lang="ja-JP" altLang="en-US" smtClean="0"/>
              <a:pPr/>
              <a:t>40</a:t>
            </a:fld>
            <a:endParaRPr lang="ja-JP" altLang="en-US" dirty="0"/>
          </a:p>
        </p:txBody>
      </p:sp>
      <p:pic>
        <p:nvPicPr>
          <p:cNvPr id="4" name="図 3">
            <a:extLst>
              <a:ext uri="{FF2B5EF4-FFF2-40B4-BE49-F238E27FC236}">
                <a16:creationId xmlns:a16="http://schemas.microsoft.com/office/drawing/2014/main" id="{ACD48326-C886-1C23-8F33-825B3F8F4548}"/>
              </a:ext>
            </a:extLst>
          </p:cNvPr>
          <p:cNvPicPr>
            <a:picLocks noChangeAspect="1"/>
          </p:cNvPicPr>
          <p:nvPr/>
        </p:nvPicPr>
        <p:blipFill>
          <a:blip r:embed="rId2"/>
          <a:stretch>
            <a:fillRect/>
          </a:stretch>
        </p:blipFill>
        <p:spPr>
          <a:xfrm>
            <a:off x="1897175" y="1579788"/>
            <a:ext cx="3923620" cy="977602"/>
          </a:xfrm>
          <a:prstGeom prst="rect">
            <a:avLst/>
          </a:prstGeom>
        </p:spPr>
      </p:pic>
      <p:pic>
        <p:nvPicPr>
          <p:cNvPr id="6" name="図 5">
            <a:extLst>
              <a:ext uri="{FF2B5EF4-FFF2-40B4-BE49-F238E27FC236}">
                <a16:creationId xmlns:a16="http://schemas.microsoft.com/office/drawing/2014/main" id="{D11664B7-AD2C-5D55-C641-40A845194E0D}"/>
              </a:ext>
            </a:extLst>
          </p:cNvPr>
          <p:cNvPicPr>
            <a:picLocks noChangeAspect="1"/>
          </p:cNvPicPr>
          <p:nvPr/>
        </p:nvPicPr>
        <p:blipFill>
          <a:blip r:embed="rId3"/>
          <a:stretch>
            <a:fillRect/>
          </a:stretch>
        </p:blipFill>
        <p:spPr>
          <a:xfrm>
            <a:off x="2362199" y="3033025"/>
            <a:ext cx="2993571" cy="791950"/>
          </a:xfrm>
          <a:prstGeom prst="rect">
            <a:avLst/>
          </a:prstGeom>
        </p:spPr>
      </p:pic>
      <p:sp>
        <p:nvSpPr>
          <p:cNvPr id="7" name="テキスト ボックス 6">
            <a:extLst>
              <a:ext uri="{FF2B5EF4-FFF2-40B4-BE49-F238E27FC236}">
                <a16:creationId xmlns:a16="http://schemas.microsoft.com/office/drawing/2014/main" id="{07DCE22E-3C9B-4CEF-E968-D7E1DE13A2F4}"/>
              </a:ext>
            </a:extLst>
          </p:cNvPr>
          <p:cNvSpPr txBox="1"/>
          <p:nvPr/>
        </p:nvSpPr>
        <p:spPr>
          <a:xfrm>
            <a:off x="840921" y="269421"/>
            <a:ext cx="6245679" cy="584775"/>
          </a:xfrm>
          <a:prstGeom prst="rect">
            <a:avLst/>
          </a:prstGeom>
          <a:noFill/>
        </p:spPr>
        <p:txBody>
          <a:bodyPr wrap="square" rtlCol="0">
            <a:spAutoFit/>
          </a:bodyPr>
          <a:lstStyle/>
          <a:p>
            <a:r>
              <a:rPr kumimoji="1" lang="ja-JP" altLang="en-US" sz="3200" dirty="0"/>
              <a:t>補間データの更新</a:t>
            </a:r>
          </a:p>
        </p:txBody>
      </p:sp>
      <p:pic>
        <p:nvPicPr>
          <p:cNvPr id="9" name="図 8">
            <a:extLst>
              <a:ext uri="{FF2B5EF4-FFF2-40B4-BE49-F238E27FC236}">
                <a16:creationId xmlns:a16="http://schemas.microsoft.com/office/drawing/2014/main" id="{EFC4B467-E629-8C0E-567B-68E65029F54E}"/>
              </a:ext>
            </a:extLst>
          </p:cNvPr>
          <p:cNvPicPr>
            <a:picLocks noChangeAspect="1"/>
          </p:cNvPicPr>
          <p:nvPr/>
        </p:nvPicPr>
        <p:blipFill>
          <a:blip r:embed="rId4"/>
          <a:stretch>
            <a:fillRect/>
          </a:stretch>
        </p:blipFill>
        <p:spPr>
          <a:xfrm>
            <a:off x="1248813" y="4246554"/>
            <a:ext cx="6463302" cy="646331"/>
          </a:xfrm>
          <a:prstGeom prst="rect">
            <a:avLst/>
          </a:prstGeom>
        </p:spPr>
      </p:pic>
      <p:sp>
        <p:nvSpPr>
          <p:cNvPr id="10" name="テキスト ボックス 9">
            <a:extLst>
              <a:ext uri="{FF2B5EF4-FFF2-40B4-BE49-F238E27FC236}">
                <a16:creationId xmlns:a16="http://schemas.microsoft.com/office/drawing/2014/main" id="{76E995D7-3DA0-3526-8222-E07EA625BE68}"/>
              </a:ext>
            </a:extLst>
          </p:cNvPr>
          <p:cNvSpPr txBox="1"/>
          <p:nvPr/>
        </p:nvSpPr>
        <p:spPr>
          <a:xfrm>
            <a:off x="767441" y="930729"/>
            <a:ext cx="7078437" cy="369332"/>
          </a:xfrm>
          <a:prstGeom prst="rect">
            <a:avLst/>
          </a:prstGeom>
          <a:noFill/>
        </p:spPr>
        <p:txBody>
          <a:bodyPr wrap="square" rtlCol="0">
            <a:spAutoFit/>
          </a:bodyPr>
          <a:lstStyle/>
          <a:p>
            <a:r>
              <a:rPr kumimoji="1" lang="ja-JP" altLang="en-US" dirty="0"/>
              <a:t>・評価関数          が小さくなるように 補間データを更新する</a:t>
            </a:r>
          </a:p>
        </p:txBody>
      </p:sp>
      <p:pic>
        <p:nvPicPr>
          <p:cNvPr id="11" name="図 10">
            <a:extLst>
              <a:ext uri="{FF2B5EF4-FFF2-40B4-BE49-F238E27FC236}">
                <a16:creationId xmlns:a16="http://schemas.microsoft.com/office/drawing/2014/main" id="{0FCC2BB8-AE3B-7471-39DD-1333E1FD91C1}"/>
              </a:ext>
            </a:extLst>
          </p:cNvPr>
          <p:cNvPicPr>
            <a:picLocks noChangeAspect="1"/>
          </p:cNvPicPr>
          <p:nvPr/>
        </p:nvPicPr>
        <p:blipFill rotWithShape="1">
          <a:blip r:embed="rId5"/>
          <a:srcRect l="1" t="13901" r="77610" b="29038"/>
          <a:stretch/>
        </p:blipFill>
        <p:spPr>
          <a:xfrm>
            <a:off x="1977492" y="909245"/>
            <a:ext cx="633344" cy="400051"/>
          </a:xfrm>
          <a:prstGeom prst="rect">
            <a:avLst/>
          </a:prstGeom>
        </p:spPr>
      </p:pic>
      <p:sp>
        <p:nvSpPr>
          <p:cNvPr id="12" name="テキスト ボックス 11">
            <a:extLst>
              <a:ext uri="{FF2B5EF4-FFF2-40B4-BE49-F238E27FC236}">
                <a16:creationId xmlns:a16="http://schemas.microsoft.com/office/drawing/2014/main" id="{6FF74653-83B3-8D8B-3542-5C2B7D930E95}"/>
              </a:ext>
            </a:extLst>
          </p:cNvPr>
          <p:cNvSpPr txBox="1"/>
          <p:nvPr/>
        </p:nvSpPr>
        <p:spPr>
          <a:xfrm>
            <a:off x="1905338" y="2566607"/>
            <a:ext cx="4560776" cy="369332"/>
          </a:xfrm>
          <a:prstGeom prst="rect">
            <a:avLst/>
          </a:prstGeom>
          <a:noFill/>
        </p:spPr>
        <p:txBody>
          <a:bodyPr wrap="square" rtlCol="0">
            <a:spAutoFit/>
          </a:bodyPr>
          <a:lstStyle/>
          <a:p>
            <a:r>
              <a:rPr kumimoji="1" lang="ja-JP" altLang="en-US" dirty="0"/>
              <a:t>補間データ　　について</a:t>
            </a:r>
            <a:r>
              <a:rPr kumimoji="1" lang="en-US" altLang="ja-JP" dirty="0"/>
              <a:t>gradient</a:t>
            </a:r>
            <a:r>
              <a:rPr kumimoji="1" lang="ja-JP" altLang="en-US" dirty="0"/>
              <a:t>を求める　　　</a:t>
            </a:r>
          </a:p>
        </p:txBody>
      </p:sp>
      <p:pic>
        <p:nvPicPr>
          <p:cNvPr id="14" name="図 13">
            <a:extLst>
              <a:ext uri="{FF2B5EF4-FFF2-40B4-BE49-F238E27FC236}">
                <a16:creationId xmlns:a16="http://schemas.microsoft.com/office/drawing/2014/main" id="{7395B258-F199-C777-73B7-BE0F71EE3DD8}"/>
              </a:ext>
            </a:extLst>
          </p:cNvPr>
          <p:cNvPicPr>
            <a:picLocks noChangeAspect="1"/>
          </p:cNvPicPr>
          <p:nvPr/>
        </p:nvPicPr>
        <p:blipFill rotWithShape="1">
          <a:blip r:embed="rId6"/>
          <a:srcRect l="23425" t="8592" r="7716" b="25939"/>
          <a:stretch/>
        </p:blipFill>
        <p:spPr>
          <a:xfrm>
            <a:off x="3165022" y="2617514"/>
            <a:ext cx="394607" cy="263638"/>
          </a:xfrm>
          <a:prstGeom prst="rect">
            <a:avLst/>
          </a:prstGeom>
        </p:spPr>
      </p:pic>
      <p:sp>
        <p:nvSpPr>
          <p:cNvPr id="16" name="テキスト ボックス 15">
            <a:extLst>
              <a:ext uri="{FF2B5EF4-FFF2-40B4-BE49-F238E27FC236}">
                <a16:creationId xmlns:a16="http://schemas.microsoft.com/office/drawing/2014/main" id="{E58B9D1C-0F0A-A424-9F20-1884DB8815FC}"/>
              </a:ext>
            </a:extLst>
          </p:cNvPr>
          <p:cNvSpPr txBox="1"/>
          <p:nvPr/>
        </p:nvSpPr>
        <p:spPr>
          <a:xfrm>
            <a:off x="2193470" y="3876426"/>
            <a:ext cx="3801836" cy="369332"/>
          </a:xfrm>
          <a:prstGeom prst="rect">
            <a:avLst/>
          </a:prstGeom>
          <a:noFill/>
        </p:spPr>
        <p:txBody>
          <a:bodyPr wrap="square" rtlCol="0">
            <a:spAutoFit/>
          </a:bodyPr>
          <a:lstStyle/>
          <a:p>
            <a:r>
              <a:rPr kumimoji="1" lang="ja-JP" altLang="en-US" dirty="0"/>
              <a:t>ステップ幅を用いて更新を行う</a:t>
            </a:r>
          </a:p>
        </p:txBody>
      </p:sp>
      <p:sp>
        <p:nvSpPr>
          <p:cNvPr id="17" name="テキスト ボックス 16">
            <a:extLst>
              <a:ext uri="{FF2B5EF4-FFF2-40B4-BE49-F238E27FC236}">
                <a16:creationId xmlns:a16="http://schemas.microsoft.com/office/drawing/2014/main" id="{B09A2240-069E-0521-B190-B0028CC9C64E}"/>
              </a:ext>
            </a:extLst>
          </p:cNvPr>
          <p:cNvSpPr txBox="1"/>
          <p:nvPr/>
        </p:nvSpPr>
        <p:spPr>
          <a:xfrm>
            <a:off x="1977492" y="5371707"/>
            <a:ext cx="6106886" cy="646331"/>
          </a:xfrm>
          <a:prstGeom prst="rect">
            <a:avLst/>
          </a:prstGeom>
          <a:noFill/>
        </p:spPr>
        <p:txBody>
          <a:bodyPr wrap="square" rtlCol="0">
            <a:spAutoFit/>
          </a:bodyPr>
          <a:lstStyle/>
          <a:p>
            <a:r>
              <a:rPr kumimoji="1" lang="ja-JP" altLang="en-US" dirty="0"/>
              <a:t>ステップ幅</a:t>
            </a:r>
            <a:r>
              <a:rPr kumimoji="1" lang="en-US" altLang="ja-JP" dirty="0"/>
              <a:t>α</a:t>
            </a:r>
            <a:r>
              <a:rPr lang="ja-JP" altLang="en-US" dirty="0"/>
              <a:t>はアルミホの条件から導出</a:t>
            </a:r>
            <a:endParaRPr lang="en-US" altLang="ja-JP" dirty="0"/>
          </a:p>
          <a:p>
            <a:r>
              <a:rPr kumimoji="1" lang="ja-JP" altLang="en-US" dirty="0"/>
              <a:t>更新ごとの</a:t>
            </a:r>
            <a:r>
              <a:rPr lang="en-US" altLang="ja-JP" dirty="0"/>
              <a:t>h</a:t>
            </a:r>
            <a:r>
              <a:rPr lang="ja-JP" altLang="en-US" dirty="0"/>
              <a:t>の値を</a:t>
            </a:r>
            <a:r>
              <a:rPr lang="en-US" altLang="ja-JP" dirty="0" err="1"/>
              <a:t>xy</a:t>
            </a:r>
            <a:r>
              <a:rPr lang="ja-JP" altLang="en-US" dirty="0"/>
              <a:t>平面についてプロットしてみる</a:t>
            </a:r>
            <a:endParaRPr kumimoji="1" lang="ja-JP" altLang="en-US" dirty="0"/>
          </a:p>
        </p:txBody>
      </p:sp>
      <p:sp>
        <p:nvSpPr>
          <p:cNvPr id="18" name="テキスト ボックス 17">
            <a:extLst>
              <a:ext uri="{FF2B5EF4-FFF2-40B4-BE49-F238E27FC236}">
                <a16:creationId xmlns:a16="http://schemas.microsoft.com/office/drawing/2014/main" id="{C39B4944-E6AE-B418-558C-3F8D9582D798}"/>
              </a:ext>
            </a:extLst>
          </p:cNvPr>
          <p:cNvSpPr txBox="1"/>
          <p:nvPr/>
        </p:nvSpPr>
        <p:spPr>
          <a:xfrm>
            <a:off x="1905338" y="6305050"/>
            <a:ext cx="5695109" cy="276999"/>
          </a:xfrm>
          <a:prstGeom prst="rect">
            <a:avLst/>
          </a:prstGeom>
          <a:noFill/>
        </p:spPr>
        <p:txBody>
          <a:bodyPr wrap="square" rtlCol="0">
            <a:spAutoFit/>
          </a:bodyPr>
          <a:lstStyle/>
          <a:p>
            <a:r>
              <a:rPr kumimoji="1" lang="en-US" altLang="ja-JP" sz="1200" dirty="0"/>
              <a:t>[</a:t>
            </a:r>
            <a:r>
              <a:rPr kumimoji="1" lang="ja-JP" altLang="en-US" sz="1200" dirty="0"/>
              <a:t>出展</a:t>
            </a:r>
            <a:r>
              <a:rPr kumimoji="1" lang="en-US" altLang="ja-JP" sz="1200" dirty="0"/>
              <a:t>:https://ieeexplore.ieee.org/stamp/</a:t>
            </a:r>
            <a:r>
              <a:rPr kumimoji="1" lang="en-US" altLang="ja-JP" sz="1200" dirty="0" err="1"/>
              <a:t>stamp.jsp?tp</a:t>
            </a:r>
            <a:r>
              <a:rPr kumimoji="1" lang="en-US" altLang="ja-JP" sz="1200" dirty="0"/>
              <a:t>=&amp;</a:t>
            </a:r>
            <a:r>
              <a:rPr kumimoji="1" lang="en-US" altLang="ja-JP" sz="1200" dirty="0" err="1"/>
              <a:t>arnumber</a:t>
            </a:r>
            <a:r>
              <a:rPr kumimoji="1" lang="en-US" altLang="ja-JP" sz="1200" dirty="0"/>
              <a:t>=9810860]</a:t>
            </a:r>
            <a:endParaRPr kumimoji="1" lang="ja-JP" altLang="en-US" sz="1200" dirty="0"/>
          </a:p>
        </p:txBody>
      </p:sp>
    </p:spTree>
    <p:extLst>
      <p:ext uri="{BB962C8B-B14F-4D97-AF65-F5344CB8AC3E}">
        <p14:creationId xmlns:p14="http://schemas.microsoft.com/office/powerpoint/2010/main" val="234136684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14D0F47B-DB71-A6AC-EB83-68306A98955C}"/>
              </a:ext>
            </a:extLst>
          </p:cNvPr>
          <p:cNvSpPr>
            <a:spLocks noGrp="1"/>
          </p:cNvSpPr>
          <p:nvPr>
            <p:ph type="sldNum" sz="quarter" idx="12"/>
          </p:nvPr>
        </p:nvSpPr>
        <p:spPr/>
        <p:txBody>
          <a:bodyPr/>
          <a:lstStyle/>
          <a:p>
            <a:fld id="{AB492E1D-532B-4343-855D-235CD69FFFAA}" type="slidenum">
              <a:rPr lang="ja-JP" altLang="en-US" smtClean="0"/>
              <a:pPr/>
              <a:t>41</a:t>
            </a:fld>
            <a:endParaRPr lang="ja-JP" altLang="en-US" dirty="0"/>
          </a:p>
        </p:txBody>
      </p:sp>
      <p:pic>
        <p:nvPicPr>
          <p:cNvPr id="4" name="図 3">
            <a:extLst>
              <a:ext uri="{FF2B5EF4-FFF2-40B4-BE49-F238E27FC236}">
                <a16:creationId xmlns:a16="http://schemas.microsoft.com/office/drawing/2014/main" id="{A93BB8BE-2828-06D7-963F-EE09804863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7418" y="975632"/>
            <a:ext cx="8115027" cy="4070193"/>
          </a:xfrm>
          <a:prstGeom prst="rect">
            <a:avLst/>
          </a:prstGeom>
        </p:spPr>
      </p:pic>
      <p:pic>
        <p:nvPicPr>
          <p:cNvPr id="9" name="図 8">
            <a:extLst>
              <a:ext uri="{FF2B5EF4-FFF2-40B4-BE49-F238E27FC236}">
                <a16:creationId xmlns:a16="http://schemas.microsoft.com/office/drawing/2014/main" id="{765D9B53-C693-0FC4-AE14-FEBE3CCB15AE}"/>
              </a:ext>
            </a:extLst>
          </p:cNvPr>
          <p:cNvPicPr>
            <a:picLocks noChangeAspect="1"/>
          </p:cNvPicPr>
          <p:nvPr/>
        </p:nvPicPr>
        <p:blipFill>
          <a:blip r:embed="rId3"/>
          <a:stretch>
            <a:fillRect/>
          </a:stretch>
        </p:blipFill>
        <p:spPr>
          <a:xfrm>
            <a:off x="567418" y="569630"/>
            <a:ext cx="1690018" cy="1536756"/>
          </a:xfrm>
          <a:prstGeom prst="rect">
            <a:avLst/>
          </a:prstGeom>
        </p:spPr>
      </p:pic>
      <p:pic>
        <p:nvPicPr>
          <p:cNvPr id="10" name="図 9">
            <a:extLst>
              <a:ext uri="{FF2B5EF4-FFF2-40B4-BE49-F238E27FC236}">
                <a16:creationId xmlns:a16="http://schemas.microsoft.com/office/drawing/2014/main" id="{0D005E47-A9BB-0445-2706-7714CD6349C7}"/>
              </a:ext>
            </a:extLst>
          </p:cNvPr>
          <p:cNvPicPr>
            <a:picLocks noChangeAspect="1"/>
          </p:cNvPicPr>
          <p:nvPr/>
        </p:nvPicPr>
        <p:blipFill rotWithShape="1">
          <a:blip r:embed="rId4"/>
          <a:srcRect l="15454" t="10562" r="13263" b="42199"/>
          <a:stretch/>
        </p:blipFill>
        <p:spPr>
          <a:xfrm flipH="1">
            <a:off x="7913111" y="975632"/>
            <a:ext cx="4138177" cy="2399262"/>
          </a:xfrm>
          <a:prstGeom prst="rect">
            <a:avLst/>
          </a:prstGeom>
        </p:spPr>
      </p:pic>
      <p:pic>
        <p:nvPicPr>
          <p:cNvPr id="11" name="図 10">
            <a:extLst>
              <a:ext uri="{FF2B5EF4-FFF2-40B4-BE49-F238E27FC236}">
                <a16:creationId xmlns:a16="http://schemas.microsoft.com/office/drawing/2014/main" id="{7F9E0FD2-373A-F4A7-021A-A4D7FF099632}"/>
              </a:ext>
            </a:extLst>
          </p:cNvPr>
          <p:cNvPicPr>
            <a:picLocks noChangeAspect="1"/>
          </p:cNvPicPr>
          <p:nvPr/>
        </p:nvPicPr>
        <p:blipFill>
          <a:blip r:embed="rId5"/>
          <a:stretch>
            <a:fillRect/>
          </a:stretch>
        </p:blipFill>
        <p:spPr>
          <a:xfrm>
            <a:off x="7913111" y="3374894"/>
            <a:ext cx="3815443" cy="3530777"/>
          </a:xfrm>
          <a:prstGeom prst="rect">
            <a:avLst/>
          </a:prstGeom>
        </p:spPr>
      </p:pic>
      <p:sp>
        <p:nvSpPr>
          <p:cNvPr id="14" name="楕円 13">
            <a:extLst>
              <a:ext uri="{FF2B5EF4-FFF2-40B4-BE49-F238E27FC236}">
                <a16:creationId xmlns:a16="http://schemas.microsoft.com/office/drawing/2014/main" id="{5C9D23BB-A9E9-B055-65A4-0BBAAAC81464}"/>
              </a:ext>
            </a:extLst>
          </p:cNvPr>
          <p:cNvSpPr/>
          <p:nvPr/>
        </p:nvSpPr>
        <p:spPr>
          <a:xfrm>
            <a:off x="4972050" y="2522764"/>
            <a:ext cx="661308" cy="424542"/>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5" name="図 14">
            <a:extLst>
              <a:ext uri="{FF2B5EF4-FFF2-40B4-BE49-F238E27FC236}">
                <a16:creationId xmlns:a16="http://schemas.microsoft.com/office/drawing/2014/main" id="{DD4B39E7-0FF8-AA87-2E9F-A76832BEFB3F}"/>
              </a:ext>
            </a:extLst>
          </p:cNvPr>
          <p:cNvPicPr>
            <a:picLocks noChangeAspect="1"/>
          </p:cNvPicPr>
          <p:nvPr/>
        </p:nvPicPr>
        <p:blipFill>
          <a:blip r:embed="rId6"/>
          <a:stretch>
            <a:fillRect/>
          </a:stretch>
        </p:blipFill>
        <p:spPr>
          <a:xfrm>
            <a:off x="9343938" y="4545910"/>
            <a:ext cx="737680" cy="499915"/>
          </a:xfrm>
          <a:prstGeom prst="rect">
            <a:avLst/>
          </a:prstGeom>
        </p:spPr>
      </p:pic>
      <p:sp>
        <p:nvSpPr>
          <p:cNvPr id="18" name="テキスト ボックス 17">
            <a:extLst>
              <a:ext uri="{FF2B5EF4-FFF2-40B4-BE49-F238E27FC236}">
                <a16:creationId xmlns:a16="http://schemas.microsoft.com/office/drawing/2014/main" id="{87DE1090-BAB1-8939-BEBB-7C20BACB49E8}"/>
              </a:ext>
            </a:extLst>
          </p:cNvPr>
          <p:cNvSpPr txBox="1"/>
          <p:nvPr/>
        </p:nvSpPr>
        <p:spPr>
          <a:xfrm>
            <a:off x="463446" y="163388"/>
            <a:ext cx="5039283" cy="369332"/>
          </a:xfrm>
          <a:prstGeom prst="rect">
            <a:avLst/>
          </a:prstGeom>
          <a:noFill/>
        </p:spPr>
        <p:txBody>
          <a:bodyPr wrap="square" rtlCol="0">
            <a:spAutoFit/>
          </a:bodyPr>
          <a:lstStyle/>
          <a:p>
            <a:r>
              <a:rPr kumimoji="1" lang="en-US" altLang="ja-JP" dirty="0"/>
              <a:t>h</a:t>
            </a:r>
            <a:r>
              <a:rPr kumimoji="1" lang="ja-JP" altLang="en-US" dirty="0"/>
              <a:t>について</a:t>
            </a:r>
            <a:r>
              <a:rPr lang="en-US" altLang="ja-JP" dirty="0" err="1"/>
              <a:t>xy</a:t>
            </a:r>
            <a:r>
              <a:rPr lang="ja-JP" altLang="en-US" dirty="0"/>
              <a:t>平面にプロットしたもの</a:t>
            </a:r>
            <a:endParaRPr kumimoji="1" lang="ja-JP" altLang="en-US" dirty="0"/>
          </a:p>
        </p:txBody>
      </p:sp>
      <p:sp>
        <p:nvSpPr>
          <p:cNvPr id="19" name="テキスト ボックス 18">
            <a:extLst>
              <a:ext uri="{FF2B5EF4-FFF2-40B4-BE49-F238E27FC236}">
                <a16:creationId xmlns:a16="http://schemas.microsoft.com/office/drawing/2014/main" id="{B1D46C09-6442-1DF6-55AF-8A36C3180070}"/>
              </a:ext>
            </a:extLst>
          </p:cNvPr>
          <p:cNvSpPr txBox="1"/>
          <p:nvPr/>
        </p:nvSpPr>
        <p:spPr>
          <a:xfrm>
            <a:off x="1175657" y="5372100"/>
            <a:ext cx="5886450" cy="1477328"/>
          </a:xfrm>
          <a:prstGeom prst="rect">
            <a:avLst/>
          </a:prstGeom>
          <a:noFill/>
        </p:spPr>
        <p:txBody>
          <a:bodyPr wrap="square" rtlCol="0">
            <a:spAutoFit/>
          </a:bodyPr>
          <a:lstStyle/>
          <a:p>
            <a:r>
              <a:rPr kumimoji="1" lang="ja-JP" altLang="en-US" dirty="0"/>
              <a:t>・左、右、左下が</a:t>
            </a:r>
            <a:r>
              <a:rPr lang="en-US" altLang="ja-JP" dirty="0"/>
              <a:t>s</a:t>
            </a:r>
            <a:r>
              <a:rPr lang="ja-JP" altLang="en-US" dirty="0"/>
              <a:t>の更新</a:t>
            </a:r>
            <a:r>
              <a:rPr lang="en-US" altLang="ja-JP" dirty="0"/>
              <a:t>0,1,2</a:t>
            </a:r>
            <a:r>
              <a:rPr lang="ja-JP" altLang="en-US" dirty="0"/>
              <a:t>回目の図</a:t>
            </a:r>
            <a:endParaRPr kumimoji="1" lang="en-US" altLang="ja-JP" dirty="0"/>
          </a:p>
          <a:p>
            <a:r>
              <a:rPr kumimoji="1" lang="ja-JP" altLang="en-US" dirty="0"/>
              <a:t>・</a:t>
            </a:r>
            <a:r>
              <a:rPr kumimoji="1" lang="en-US" altLang="ja-JP" dirty="0"/>
              <a:t>h</a:t>
            </a:r>
            <a:r>
              <a:rPr kumimoji="1" lang="ja-JP" altLang="en-US" dirty="0"/>
              <a:t>が</a:t>
            </a:r>
            <a:r>
              <a:rPr lang="ja-JP" altLang="en-US" dirty="0"/>
              <a:t>大きいところに目標物があると考えられる</a:t>
            </a:r>
            <a:endParaRPr lang="en-US" altLang="ja-JP" dirty="0"/>
          </a:p>
          <a:p>
            <a:r>
              <a:rPr kumimoji="1" lang="ja-JP" altLang="en-US" dirty="0"/>
              <a:t>→右図</a:t>
            </a:r>
            <a:r>
              <a:rPr kumimoji="1" lang="en-US" altLang="ja-JP" dirty="0"/>
              <a:t>(</a:t>
            </a:r>
            <a:r>
              <a:rPr kumimoji="1" lang="ja-JP" altLang="en-US" dirty="0"/>
              <a:t>初期の補間データ</a:t>
            </a:r>
            <a:r>
              <a:rPr kumimoji="1" lang="en-US" altLang="ja-JP" dirty="0"/>
              <a:t>)</a:t>
            </a:r>
            <a:r>
              <a:rPr kumimoji="1" lang="ja-JP" altLang="en-US" dirty="0"/>
              <a:t>の埋設物位置と対応している</a:t>
            </a:r>
            <a:endParaRPr kumimoji="1" lang="en-US" altLang="ja-JP" dirty="0"/>
          </a:p>
          <a:p>
            <a:r>
              <a:rPr lang="ja-JP" altLang="en-US" dirty="0"/>
              <a:t>黒白図は各更新で最も</a:t>
            </a:r>
            <a:r>
              <a:rPr lang="en-US" altLang="ja-JP" dirty="0"/>
              <a:t>h</a:t>
            </a:r>
            <a:r>
              <a:rPr lang="ja-JP" altLang="en-US" dirty="0"/>
              <a:t>が大きかった場所</a:t>
            </a:r>
            <a:endParaRPr lang="en-US" altLang="ja-JP" dirty="0"/>
          </a:p>
          <a:p>
            <a:r>
              <a:rPr kumimoji="1" lang="en-US" altLang="ja-JP" dirty="0"/>
              <a:t>(</a:t>
            </a:r>
            <a:r>
              <a:rPr kumimoji="1" lang="ja-JP" altLang="en-US" dirty="0"/>
              <a:t>全更新時で一致している</a:t>
            </a:r>
            <a:r>
              <a:rPr kumimoji="1" lang="en-US" altLang="ja-JP" dirty="0"/>
              <a:t>)</a:t>
            </a:r>
          </a:p>
        </p:txBody>
      </p:sp>
    </p:spTree>
    <p:extLst>
      <p:ext uri="{BB962C8B-B14F-4D97-AF65-F5344CB8AC3E}">
        <p14:creationId xmlns:p14="http://schemas.microsoft.com/office/powerpoint/2010/main" val="278868599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17FDDC49-102A-EDE3-C8FA-6F4E41C56892}"/>
              </a:ext>
            </a:extLst>
          </p:cNvPr>
          <p:cNvSpPr>
            <a:spLocks noGrp="1"/>
          </p:cNvSpPr>
          <p:nvPr>
            <p:ph type="sldNum" sz="quarter" idx="12"/>
          </p:nvPr>
        </p:nvSpPr>
        <p:spPr/>
        <p:txBody>
          <a:bodyPr/>
          <a:lstStyle/>
          <a:p>
            <a:fld id="{AB492E1D-532B-4343-855D-235CD69FFFAA}" type="slidenum">
              <a:rPr lang="ja-JP" altLang="en-US" smtClean="0"/>
              <a:pPr/>
              <a:t>42</a:t>
            </a:fld>
            <a:endParaRPr lang="ja-JP" altLang="en-US" dirty="0"/>
          </a:p>
        </p:txBody>
      </p:sp>
      <p:pic>
        <p:nvPicPr>
          <p:cNvPr id="4" name="図 3">
            <a:extLst>
              <a:ext uri="{FF2B5EF4-FFF2-40B4-BE49-F238E27FC236}">
                <a16:creationId xmlns:a16="http://schemas.microsoft.com/office/drawing/2014/main" id="{DAFCB87A-640C-3536-5DAC-9654821533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395" y="562939"/>
            <a:ext cx="4314492" cy="3235869"/>
          </a:xfrm>
          <a:prstGeom prst="rect">
            <a:avLst/>
          </a:prstGeom>
        </p:spPr>
      </p:pic>
      <p:sp>
        <p:nvSpPr>
          <p:cNvPr id="5" name="テキスト ボックス 4">
            <a:extLst>
              <a:ext uri="{FF2B5EF4-FFF2-40B4-BE49-F238E27FC236}">
                <a16:creationId xmlns:a16="http://schemas.microsoft.com/office/drawing/2014/main" id="{41C3A1DB-3F2A-798A-F67A-6B6D14159BAF}"/>
              </a:ext>
            </a:extLst>
          </p:cNvPr>
          <p:cNvSpPr txBox="1"/>
          <p:nvPr/>
        </p:nvSpPr>
        <p:spPr>
          <a:xfrm>
            <a:off x="495300" y="323850"/>
            <a:ext cx="6334125" cy="369332"/>
          </a:xfrm>
          <a:prstGeom prst="rect">
            <a:avLst/>
          </a:prstGeom>
          <a:noFill/>
        </p:spPr>
        <p:txBody>
          <a:bodyPr wrap="square" rtlCol="0">
            <a:spAutoFit/>
          </a:bodyPr>
          <a:lstStyle/>
          <a:p>
            <a:r>
              <a:rPr kumimoji="1" lang="ja-JP" altLang="en-US" dirty="0"/>
              <a:t>パイプ向けモデル</a:t>
            </a:r>
          </a:p>
        </p:txBody>
      </p:sp>
      <p:pic>
        <p:nvPicPr>
          <p:cNvPr id="7" name="図 6">
            <a:extLst>
              <a:ext uri="{FF2B5EF4-FFF2-40B4-BE49-F238E27FC236}">
                <a16:creationId xmlns:a16="http://schemas.microsoft.com/office/drawing/2014/main" id="{D9D1C1D8-7789-F7A9-2A7F-9AECD4E7A3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395" y="3712364"/>
            <a:ext cx="4252580" cy="3235868"/>
          </a:xfrm>
          <a:prstGeom prst="rect">
            <a:avLst/>
          </a:prstGeom>
        </p:spPr>
      </p:pic>
      <p:sp>
        <p:nvSpPr>
          <p:cNvPr id="11" name="テキスト ボックス 10">
            <a:extLst>
              <a:ext uri="{FF2B5EF4-FFF2-40B4-BE49-F238E27FC236}">
                <a16:creationId xmlns:a16="http://schemas.microsoft.com/office/drawing/2014/main" id="{86AF56B2-81FD-BA00-F712-362BCD774BB0}"/>
              </a:ext>
            </a:extLst>
          </p:cNvPr>
          <p:cNvSpPr txBox="1"/>
          <p:nvPr/>
        </p:nvSpPr>
        <p:spPr>
          <a:xfrm>
            <a:off x="5154387" y="4360640"/>
            <a:ext cx="5331279" cy="2031325"/>
          </a:xfrm>
          <a:prstGeom prst="rect">
            <a:avLst/>
          </a:prstGeom>
          <a:noFill/>
        </p:spPr>
        <p:txBody>
          <a:bodyPr wrap="square" rtlCol="0">
            <a:spAutoFit/>
          </a:bodyPr>
          <a:lstStyle/>
          <a:p>
            <a:r>
              <a:rPr kumimoji="1" lang="ja-JP" altLang="en-US" dirty="0"/>
              <a:t>・向きがあることを考慮したモデルにしたい</a:t>
            </a:r>
            <a:endParaRPr kumimoji="1" lang="en-US" altLang="ja-JP" dirty="0"/>
          </a:p>
          <a:p>
            <a:r>
              <a:rPr lang="ja-JP" altLang="en-US" dirty="0"/>
              <a:t>→長方形を仮定している</a:t>
            </a:r>
            <a:endParaRPr kumimoji="1" lang="en-US" altLang="ja-JP" dirty="0"/>
          </a:p>
          <a:p>
            <a:r>
              <a:rPr kumimoji="1" lang="ja-JP" altLang="en-US" dirty="0"/>
              <a:t>・モデル縦横両方について</a:t>
            </a:r>
            <a:endParaRPr kumimoji="1" lang="en-US" altLang="ja-JP" dirty="0"/>
          </a:p>
          <a:p>
            <a:r>
              <a:rPr lang="ja-JP" altLang="en-US" dirty="0"/>
              <a:t>探索を行う</a:t>
            </a:r>
            <a:endParaRPr lang="en-US" altLang="ja-JP" dirty="0"/>
          </a:p>
          <a:p>
            <a:r>
              <a:rPr kumimoji="1" lang="ja-JP" altLang="en-US" dirty="0"/>
              <a:t>縦：パイプと平行</a:t>
            </a:r>
            <a:endParaRPr kumimoji="1" lang="en-US" altLang="ja-JP" dirty="0"/>
          </a:p>
          <a:p>
            <a:r>
              <a:rPr lang="ja-JP" altLang="en-US" dirty="0"/>
              <a:t>横：パイプと垂直</a:t>
            </a:r>
            <a:endParaRPr lang="en-US" altLang="ja-JP" dirty="0"/>
          </a:p>
          <a:p>
            <a:endParaRPr kumimoji="1" lang="ja-JP" altLang="en-US" dirty="0"/>
          </a:p>
        </p:txBody>
      </p:sp>
      <p:pic>
        <p:nvPicPr>
          <p:cNvPr id="12" name="図 11">
            <a:extLst>
              <a:ext uri="{FF2B5EF4-FFF2-40B4-BE49-F238E27FC236}">
                <a16:creationId xmlns:a16="http://schemas.microsoft.com/office/drawing/2014/main" id="{0E7EE81F-DFF7-6BFB-107C-ECD1C0A88530}"/>
              </a:ext>
            </a:extLst>
          </p:cNvPr>
          <p:cNvPicPr>
            <a:picLocks noChangeAspect="1"/>
          </p:cNvPicPr>
          <p:nvPr/>
        </p:nvPicPr>
        <p:blipFill>
          <a:blip r:embed="rId4"/>
          <a:stretch>
            <a:fillRect/>
          </a:stretch>
        </p:blipFill>
        <p:spPr>
          <a:xfrm>
            <a:off x="5896215" y="693182"/>
            <a:ext cx="5576537" cy="3235869"/>
          </a:xfrm>
          <a:prstGeom prst="rect">
            <a:avLst/>
          </a:prstGeom>
        </p:spPr>
      </p:pic>
    </p:spTree>
    <p:extLst>
      <p:ext uri="{BB962C8B-B14F-4D97-AF65-F5344CB8AC3E}">
        <p14:creationId xmlns:p14="http://schemas.microsoft.com/office/powerpoint/2010/main" val="30643824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3EBD0ABA-8F43-9F70-821E-89D04B17ABBE}"/>
              </a:ext>
            </a:extLst>
          </p:cNvPr>
          <p:cNvSpPr>
            <a:spLocks noGrp="1"/>
          </p:cNvSpPr>
          <p:nvPr>
            <p:ph type="sldNum" sz="quarter" idx="12"/>
          </p:nvPr>
        </p:nvSpPr>
        <p:spPr/>
        <p:txBody>
          <a:bodyPr/>
          <a:lstStyle/>
          <a:p>
            <a:fld id="{AB492E1D-532B-4343-855D-235CD69FFFAA}" type="slidenum">
              <a:rPr lang="ja-JP" altLang="en-US" smtClean="0"/>
              <a:pPr/>
              <a:t>43</a:t>
            </a:fld>
            <a:endParaRPr lang="ja-JP" altLang="en-US" dirty="0"/>
          </a:p>
        </p:txBody>
      </p:sp>
      <p:pic>
        <p:nvPicPr>
          <p:cNvPr id="4" name="図 3">
            <a:extLst>
              <a:ext uri="{FF2B5EF4-FFF2-40B4-BE49-F238E27FC236}">
                <a16:creationId xmlns:a16="http://schemas.microsoft.com/office/drawing/2014/main" id="{75E87AD3-B2A2-D609-C69A-AE3D4AE751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2707" y="796962"/>
            <a:ext cx="11587843" cy="5812028"/>
          </a:xfrm>
          <a:prstGeom prst="rect">
            <a:avLst/>
          </a:prstGeom>
        </p:spPr>
      </p:pic>
      <p:pic>
        <p:nvPicPr>
          <p:cNvPr id="5" name="図 4">
            <a:extLst>
              <a:ext uri="{FF2B5EF4-FFF2-40B4-BE49-F238E27FC236}">
                <a16:creationId xmlns:a16="http://schemas.microsoft.com/office/drawing/2014/main" id="{7D965E77-394F-45F3-FB31-2755272C8422}"/>
              </a:ext>
            </a:extLst>
          </p:cNvPr>
          <p:cNvPicPr>
            <a:picLocks noChangeAspect="1"/>
          </p:cNvPicPr>
          <p:nvPr/>
        </p:nvPicPr>
        <p:blipFill>
          <a:blip r:embed="rId3"/>
          <a:stretch>
            <a:fillRect/>
          </a:stretch>
        </p:blipFill>
        <p:spPr>
          <a:xfrm>
            <a:off x="-127454" y="895018"/>
            <a:ext cx="1849659" cy="1681920"/>
          </a:xfrm>
          <a:prstGeom prst="rect">
            <a:avLst/>
          </a:prstGeom>
        </p:spPr>
      </p:pic>
      <p:sp>
        <p:nvSpPr>
          <p:cNvPr id="6" name="テキスト ボックス 5">
            <a:extLst>
              <a:ext uri="{FF2B5EF4-FFF2-40B4-BE49-F238E27FC236}">
                <a16:creationId xmlns:a16="http://schemas.microsoft.com/office/drawing/2014/main" id="{1A714BCF-2364-845D-EA31-70B99B1E5CD6}"/>
              </a:ext>
            </a:extLst>
          </p:cNvPr>
          <p:cNvSpPr txBox="1"/>
          <p:nvPr/>
        </p:nvSpPr>
        <p:spPr>
          <a:xfrm>
            <a:off x="913014" y="310243"/>
            <a:ext cx="8286750" cy="584775"/>
          </a:xfrm>
          <a:prstGeom prst="rect">
            <a:avLst/>
          </a:prstGeom>
          <a:noFill/>
        </p:spPr>
        <p:txBody>
          <a:bodyPr wrap="square" rtlCol="0">
            <a:spAutoFit/>
          </a:bodyPr>
          <a:lstStyle/>
          <a:p>
            <a:r>
              <a:rPr kumimoji="1" lang="ja-JP" altLang="en-US" sz="3200" dirty="0"/>
              <a:t>縦</a:t>
            </a:r>
            <a:r>
              <a:rPr kumimoji="1" lang="en-US" altLang="ja-JP" sz="3200" dirty="0"/>
              <a:t>version(</a:t>
            </a:r>
            <a:r>
              <a:rPr kumimoji="1" lang="ja-JP" altLang="en-US" sz="3200" dirty="0"/>
              <a:t>パイプと同じ向き</a:t>
            </a:r>
            <a:r>
              <a:rPr kumimoji="1" lang="en-US" altLang="ja-JP" sz="3200" dirty="0"/>
              <a:t>)</a:t>
            </a:r>
            <a:endParaRPr kumimoji="1" lang="ja-JP" altLang="en-US" sz="3200" dirty="0"/>
          </a:p>
        </p:txBody>
      </p:sp>
      <p:sp>
        <p:nvSpPr>
          <p:cNvPr id="7" name="テキスト ボックス 6">
            <a:extLst>
              <a:ext uri="{FF2B5EF4-FFF2-40B4-BE49-F238E27FC236}">
                <a16:creationId xmlns:a16="http://schemas.microsoft.com/office/drawing/2014/main" id="{1056A752-1219-D119-2B56-D9A6BF4DA634}"/>
              </a:ext>
            </a:extLst>
          </p:cNvPr>
          <p:cNvSpPr txBox="1"/>
          <p:nvPr/>
        </p:nvSpPr>
        <p:spPr>
          <a:xfrm>
            <a:off x="1413088" y="6060715"/>
            <a:ext cx="7610142" cy="646331"/>
          </a:xfrm>
          <a:prstGeom prst="rect">
            <a:avLst/>
          </a:prstGeom>
          <a:noFill/>
        </p:spPr>
        <p:txBody>
          <a:bodyPr wrap="square" rtlCol="0">
            <a:spAutoFit/>
          </a:bodyPr>
          <a:lstStyle/>
          <a:p>
            <a:r>
              <a:rPr kumimoji="1" lang="ja-JP" altLang="en-US" dirty="0"/>
              <a:t>・白黒図が違うところを指してしまっている</a:t>
            </a:r>
            <a:r>
              <a:rPr kumimoji="1" lang="en-US" altLang="ja-JP" dirty="0"/>
              <a:t>(</a:t>
            </a:r>
            <a:r>
              <a:rPr kumimoji="1" lang="ja-JP" altLang="en-US" dirty="0"/>
              <a:t>場所検知としては失敗</a:t>
            </a:r>
            <a:r>
              <a:rPr kumimoji="1" lang="en-US" altLang="ja-JP" dirty="0"/>
              <a:t>)</a:t>
            </a:r>
          </a:p>
          <a:p>
            <a:r>
              <a:rPr kumimoji="1" lang="ja-JP" altLang="en-US" dirty="0"/>
              <a:t>・パイプと同じ向きにしてるだけあって多少は近い</a:t>
            </a:r>
          </a:p>
        </p:txBody>
      </p:sp>
    </p:spTree>
    <p:extLst>
      <p:ext uri="{BB962C8B-B14F-4D97-AF65-F5344CB8AC3E}">
        <p14:creationId xmlns:p14="http://schemas.microsoft.com/office/powerpoint/2010/main" val="147484603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D3E658E2-ADD1-35BA-4253-CDEA18504E17}"/>
              </a:ext>
            </a:extLst>
          </p:cNvPr>
          <p:cNvSpPr>
            <a:spLocks noGrp="1"/>
          </p:cNvSpPr>
          <p:nvPr>
            <p:ph type="sldNum" sz="quarter" idx="12"/>
          </p:nvPr>
        </p:nvSpPr>
        <p:spPr/>
        <p:txBody>
          <a:bodyPr/>
          <a:lstStyle/>
          <a:p>
            <a:fld id="{AB492E1D-532B-4343-855D-235CD69FFFAA}" type="slidenum">
              <a:rPr lang="ja-JP" altLang="en-US" smtClean="0"/>
              <a:pPr/>
              <a:t>44</a:t>
            </a:fld>
            <a:endParaRPr lang="ja-JP" altLang="en-US" dirty="0"/>
          </a:p>
        </p:txBody>
      </p:sp>
      <p:pic>
        <p:nvPicPr>
          <p:cNvPr id="4" name="図 3">
            <a:extLst>
              <a:ext uri="{FF2B5EF4-FFF2-40B4-BE49-F238E27FC236}">
                <a16:creationId xmlns:a16="http://schemas.microsoft.com/office/drawing/2014/main" id="{19102A8B-CFC5-8024-36F4-8161FF164DC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5221" y="1340223"/>
            <a:ext cx="10281557" cy="5381252"/>
          </a:xfrm>
          <a:prstGeom prst="rect">
            <a:avLst/>
          </a:prstGeom>
        </p:spPr>
      </p:pic>
      <p:pic>
        <p:nvPicPr>
          <p:cNvPr id="5" name="図 4">
            <a:extLst>
              <a:ext uri="{FF2B5EF4-FFF2-40B4-BE49-F238E27FC236}">
                <a16:creationId xmlns:a16="http://schemas.microsoft.com/office/drawing/2014/main" id="{014D9A8F-ABD7-F894-27C1-28E255051176}"/>
              </a:ext>
            </a:extLst>
          </p:cNvPr>
          <p:cNvPicPr>
            <a:picLocks noChangeAspect="1"/>
          </p:cNvPicPr>
          <p:nvPr/>
        </p:nvPicPr>
        <p:blipFill>
          <a:blip r:embed="rId3"/>
          <a:stretch>
            <a:fillRect/>
          </a:stretch>
        </p:blipFill>
        <p:spPr>
          <a:xfrm>
            <a:off x="386445" y="1013828"/>
            <a:ext cx="1491341" cy="1356097"/>
          </a:xfrm>
          <a:prstGeom prst="rect">
            <a:avLst/>
          </a:prstGeom>
        </p:spPr>
      </p:pic>
      <p:sp>
        <p:nvSpPr>
          <p:cNvPr id="6" name="テキスト ボックス 5">
            <a:extLst>
              <a:ext uri="{FF2B5EF4-FFF2-40B4-BE49-F238E27FC236}">
                <a16:creationId xmlns:a16="http://schemas.microsoft.com/office/drawing/2014/main" id="{59933ADE-B52E-152A-A57E-2DA13A08ECDB}"/>
              </a:ext>
            </a:extLst>
          </p:cNvPr>
          <p:cNvSpPr txBox="1"/>
          <p:nvPr/>
        </p:nvSpPr>
        <p:spPr>
          <a:xfrm>
            <a:off x="1001486" y="429053"/>
            <a:ext cx="6192943" cy="584775"/>
          </a:xfrm>
          <a:prstGeom prst="rect">
            <a:avLst/>
          </a:prstGeom>
          <a:noFill/>
        </p:spPr>
        <p:txBody>
          <a:bodyPr wrap="square" rtlCol="0">
            <a:spAutoFit/>
          </a:bodyPr>
          <a:lstStyle/>
          <a:p>
            <a:r>
              <a:rPr kumimoji="1" lang="ja-JP" altLang="en-US" sz="3200" dirty="0"/>
              <a:t>横</a:t>
            </a:r>
            <a:r>
              <a:rPr kumimoji="1" lang="en-US" altLang="ja-JP" sz="3200" dirty="0"/>
              <a:t>version(</a:t>
            </a:r>
            <a:r>
              <a:rPr kumimoji="1" lang="ja-JP" altLang="en-US" sz="3200" dirty="0"/>
              <a:t>パイプと垂直な向き</a:t>
            </a:r>
            <a:r>
              <a:rPr kumimoji="1" lang="en-US" altLang="ja-JP" sz="3200" dirty="0"/>
              <a:t>)</a:t>
            </a:r>
            <a:endParaRPr kumimoji="1" lang="ja-JP" altLang="en-US" sz="3200" dirty="0"/>
          </a:p>
        </p:txBody>
      </p:sp>
      <p:sp>
        <p:nvSpPr>
          <p:cNvPr id="7" name="テキスト ボックス 6">
            <a:extLst>
              <a:ext uri="{FF2B5EF4-FFF2-40B4-BE49-F238E27FC236}">
                <a16:creationId xmlns:a16="http://schemas.microsoft.com/office/drawing/2014/main" id="{D7BA3B99-AD74-E605-102A-9F508573845F}"/>
              </a:ext>
            </a:extLst>
          </p:cNvPr>
          <p:cNvSpPr txBox="1"/>
          <p:nvPr/>
        </p:nvSpPr>
        <p:spPr>
          <a:xfrm>
            <a:off x="7649936" y="4294415"/>
            <a:ext cx="3494314" cy="1200329"/>
          </a:xfrm>
          <a:prstGeom prst="rect">
            <a:avLst/>
          </a:prstGeom>
          <a:noFill/>
        </p:spPr>
        <p:txBody>
          <a:bodyPr wrap="square" rtlCol="0">
            <a:spAutoFit/>
          </a:bodyPr>
          <a:lstStyle/>
          <a:p>
            <a:r>
              <a:rPr kumimoji="1" lang="ja-JP" altLang="en-US" dirty="0"/>
              <a:t>・パイプの位置と全然違うところに反応してしまっている</a:t>
            </a:r>
            <a:endParaRPr kumimoji="1" lang="en-US" altLang="ja-JP" dirty="0"/>
          </a:p>
          <a:p>
            <a:r>
              <a:rPr lang="ja-JP" altLang="en-US" dirty="0"/>
              <a:t>・向きを揃えることの重要性</a:t>
            </a:r>
            <a:endParaRPr lang="en-US" altLang="ja-JP" dirty="0"/>
          </a:p>
          <a:p>
            <a:r>
              <a:rPr kumimoji="1" lang="ja-JP" altLang="en-US" dirty="0"/>
              <a:t>・原因模索中</a:t>
            </a:r>
          </a:p>
        </p:txBody>
      </p:sp>
    </p:spTree>
    <p:extLst>
      <p:ext uri="{BB962C8B-B14F-4D97-AF65-F5344CB8AC3E}">
        <p14:creationId xmlns:p14="http://schemas.microsoft.com/office/powerpoint/2010/main" val="402168486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B3D2E23C-C6D2-5353-220B-1FE97426C30C}"/>
              </a:ext>
            </a:extLst>
          </p:cNvPr>
          <p:cNvSpPr>
            <a:spLocks noGrp="1"/>
          </p:cNvSpPr>
          <p:nvPr>
            <p:ph type="sldNum" sz="quarter" idx="12"/>
          </p:nvPr>
        </p:nvSpPr>
        <p:spPr/>
        <p:txBody>
          <a:bodyPr/>
          <a:lstStyle/>
          <a:p>
            <a:fld id="{AB492E1D-532B-4343-855D-235CD69FFFAA}" type="slidenum">
              <a:rPr lang="ja-JP" altLang="en-US" smtClean="0"/>
              <a:pPr/>
              <a:t>45</a:t>
            </a:fld>
            <a:endParaRPr lang="ja-JP" altLang="en-US" dirty="0"/>
          </a:p>
        </p:txBody>
      </p:sp>
      <p:pic>
        <p:nvPicPr>
          <p:cNvPr id="3" name="図 2">
            <a:extLst>
              <a:ext uri="{FF2B5EF4-FFF2-40B4-BE49-F238E27FC236}">
                <a16:creationId xmlns:a16="http://schemas.microsoft.com/office/drawing/2014/main" id="{32E82E5F-72CD-8981-2DAE-2C188EFEA05C}"/>
              </a:ext>
            </a:extLst>
          </p:cNvPr>
          <p:cNvPicPr>
            <a:picLocks noChangeAspect="1"/>
          </p:cNvPicPr>
          <p:nvPr/>
        </p:nvPicPr>
        <p:blipFill>
          <a:blip r:embed="rId2"/>
          <a:stretch>
            <a:fillRect/>
          </a:stretch>
        </p:blipFill>
        <p:spPr>
          <a:xfrm>
            <a:off x="196944" y="552332"/>
            <a:ext cx="4499238" cy="5230821"/>
          </a:xfrm>
          <a:prstGeom prst="rect">
            <a:avLst/>
          </a:prstGeom>
        </p:spPr>
      </p:pic>
      <p:sp>
        <p:nvSpPr>
          <p:cNvPr id="4" name="テキスト ボックス 3">
            <a:extLst>
              <a:ext uri="{FF2B5EF4-FFF2-40B4-BE49-F238E27FC236}">
                <a16:creationId xmlns:a16="http://schemas.microsoft.com/office/drawing/2014/main" id="{1FAC08DA-2884-EEFA-08EB-0DE9B442B900}"/>
              </a:ext>
            </a:extLst>
          </p:cNvPr>
          <p:cNvSpPr txBox="1"/>
          <p:nvPr/>
        </p:nvSpPr>
        <p:spPr>
          <a:xfrm>
            <a:off x="5855511" y="979714"/>
            <a:ext cx="5419368" cy="1200329"/>
          </a:xfrm>
          <a:prstGeom prst="rect">
            <a:avLst/>
          </a:prstGeom>
          <a:noFill/>
        </p:spPr>
        <p:txBody>
          <a:bodyPr wrap="square" rtlCol="0">
            <a:spAutoFit/>
          </a:bodyPr>
          <a:lstStyle/>
          <a:p>
            <a:r>
              <a:rPr kumimoji="1" lang="ja-JP" altLang="en-US" dirty="0"/>
              <a:t>・円形なためパイプ中心から外れるほど</a:t>
            </a:r>
            <a:endParaRPr kumimoji="1" lang="en-US" altLang="ja-JP" dirty="0"/>
          </a:p>
          <a:p>
            <a:r>
              <a:rPr lang="ja-JP" altLang="en-US" dirty="0"/>
              <a:t>　電磁波が返ってにくい？</a:t>
            </a:r>
            <a:endParaRPr lang="en-US" altLang="ja-JP" dirty="0"/>
          </a:p>
          <a:p>
            <a:r>
              <a:rPr kumimoji="1" lang="ja-JP" altLang="en-US" dirty="0"/>
              <a:t>・そのため長方形で内部外部ではっきり区別するのではなく</a:t>
            </a:r>
            <a:r>
              <a:rPr lang="ja-JP" altLang="en-US" dirty="0"/>
              <a:t>徐々に変化するものと考える</a:t>
            </a:r>
            <a:endParaRPr kumimoji="1" lang="en-US" altLang="ja-JP" dirty="0"/>
          </a:p>
        </p:txBody>
      </p:sp>
      <p:pic>
        <p:nvPicPr>
          <p:cNvPr id="6" name="図 5">
            <a:extLst>
              <a:ext uri="{FF2B5EF4-FFF2-40B4-BE49-F238E27FC236}">
                <a16:creationId xmlns:a16="http://schemas.microsoft.com/office/drawing/2014/main" id="{FADAC4C2-D24F-182C-D370-7344E4408F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58414" y="2953431"/>
            <a:ext cx="4030435" cy="3022827"/>
          </a:xfrm>
          <a:prstGeom prst="rect">
            <a:avLst/>
          </a:prstGeom>
        </p:spPr>
      </p:pic>
      <p:pic>
        <p:nvPicPr>
          <p:cNvPr id="8" name="図 7">
            <a:extLst>
              <a:ext uri="{FF2B5EF4-FFF2-40B4-BE49-F238E27FC236}">
                <a16:creationId xmlns:a16="http://schemas.microsoft.com/office/drawing/2014/main" id="{9203AD2E-B05F-2B00-B4AE-7220A9D655C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54365" y="2677886"/>
            <a:ext cx="3145866" cy="3415511"/>
          </a:xfrm>
          <a:prstGeom prst="rect">
            <a:avLst/>
          </a:prstGeom>
        </p:spPr>
      </p:pic>
    </p:spTree>
    <p:extLst>
      <p:ext uri="{BB962C8B-B14F-4D97-AF65-F5344CB8AC3E}">
        <p14:creationId xmlns:p14="http://schemas.microsoft.com/office/powerpoint/2010/main" val="24472477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7601E2C4-0545-F82E-F50D-6E2AD91F76B9}"/>
              </a:ext>
            </a:extLst>
          </p:cNvPr>
          <p:cNvSpPr>
            <a:spLocks noGrp="1"/>
          </p:cNvSpPr>
          <p:nvPr>
            <p:ph type="sldNum" sz="quarter" idx="12"/>
          </p:nvPr>
        </p:nvSpPr>
        <p:spPr/>
        <p:txBody>
          <a:bodyPr/>
          <a:lstStyle/>
          <a:p>
            <a:fld id="{AB492E1D-532B-4343-855D-235CD69FFFAA}" type="slidenum">
              <a:rPr lang="ja-JP" altLang="en-US" smtClean="0"/>
              <a:pPr/>
              <a:t>46</a:t>
            </a:fld>
            <a:endParaRPr lang="ja-JP" altLang="en-US" dirty="0"/>
          </a:p>
        </p:txBody>
      </p:sp>
      <p:pic>
        <p:nvPicPr>
          <p:cNvPr id="4" name="図 3">
            <a:extLst>
              <a:ext uri="{FF2B5EF4-FFF2-40B4-BE49-F238E27FC236}">
                <a16:creationId xmlns:a16="http://schemas.microsoft.com/office/drawing/2014/main" id="{6A5C4973-1A6E-47E0-9BB0-3B4DD13D81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 y="345192"/>
            <a:ext cx="4384221" cy="3288166"/>
          </a:xfrm>
          <a:prstGeom prst="rect">
            <a:avLst/>
          </a:prstGeom>
        </p:spPr>
      </p:pic>
      <p:pic>
        <p:nvPicPr>
          <p:cNvPr id="6" name="図 5">
            <a:extLst>
              <a:ext uri="{FF2B5EF4-FFF2-40B4-BE49-F238E27FC236}">
                <a16:creationId xmlns:a16="http://schemas.microsoft.com/office/drawing/2014/main" id="{745D6C07-F636-9467-8ED6-929A3A24CC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3569834"/>
            <a:ext cx="4384221" cy="3288166"/>
          </a:xfrm>
          <a:prstGeom prst="rect">
            <a:avLst/>
          </a:prstGeom>
        </p:spPr>
      </p:pic>
      <p:sp>
        <p:nvSpPr>
          <p:cNvPr id="7" name="テキスト ボックス 6">
            <a:extLst>
              <a:ext uri="{FF2B5EF4-FFF2-40B4-BE49-F238E27FC236}">
                <a16:creationId xmlns:a16="http://schemas.microsoft.com/office/drawing/2014/main" id="{148AF4F0-A4C4-6A2F-FAB7-7A687203A4DE}"/>
              </a:ext>
            </a:extLst>
          </p:cNvPr>
          <p:cNvSpPr txBox="1"/>
          <p:nvPr/>
        </p:nvSpPr>
        <p:spPr>
          <a:xfrm>
            <a:off x="408214" y="122464"/>
            <a:ext cx="4620986" cy="369332"/>
          </a:xfrm>
          <a:prstGeom prst="rect">
            <a:avLst/>
          </a:prstGeom>
          <a:noFill/>
        </p:spPr>
        <p:txBody>
          <a:bodyPr wrap="square" rtlCol="0">
            <a:spAutoFit/>
          </a:bodyPr>
          <a:lstStyle/>
          <a:p>
            <a:r>
              <a:rPr kumimoji="1" lang="ja-JP" altLang="en-US" dirty="0"/>
              <a:t>・パイプモデル</a:t>
            </a:r>
            <a:r>
              <a:rPr kumimoji="1" lang="en-US" altLang="ja-JP" dirty="0"/>
              <a:t>2</a:t>
            </a:r>
          </a:p>
        </p:txBody>
      </p:sp>
      <p:sp>
        <p:nvSpPr>
          <p:cNvPr id="11" name="テキスト ボックス 10">
            <a:extLst>
              <a:ext uri="{FF2B5EF4-FFF2-40B4-BE49-F238E27FC236}">
                <a16:creationId xmlns:a16="http://schemas.microsoft.com/office/drawing/2014/main" id="{68E472D0-1772-F6EC-0672-53A3F8778608}"/>
              </a:ext>
            </a:extLst>
          </p:cNvPr>
          <p:cNvSpPr txBox="1"/>
          <p:nvPr/>
        </p:nvSpPr>
        <p:spPr>
          <a:xfrm>
            <a:off x="5747657" y="1061357"/>
            <a:ext cx="5314950" cy="1477328"/>
          </a:xfrm>
          <a:prstGeom prst="rect">
            <a:avLst/>
          </a:prstGeom>
          <a:noFill/>
        </p:spPr>
        <p:txBody>
          <a:bodyPr wrap="square" rtlCol="0">
            <a:spAutoFit/>
          </a:bodyPr>
          <a:lstStyle/>
          <a:p>
            <a:r>
              <a:rPr kumimoji="1" lang="ja-JP" altLang="en-US" dirty="0"/>
              <a:t>・長方形モデルを改良して</a:t>
            </a:r>
            <a:endParaRPr kumimoji="1" lang="en-US" altLang="ja-JP" dirty="0"/>
          </a:p>
          <a:p>
            <a:r>
              <a:rPr lang="ja-JP" altLang="en-US" dirty="0"/>
              <a:t>　段階的に散乱強度が変わることに対応させる</a:t>
            </a:r>
            <a:endParaRPr lang="en-US" altLang="ja-JP" dirty="0"/>
          </a:p>
          <a:p>
            <a:r>
              <a:rPr lang="ja-JP" altLang="en-US" dirty="0"/>
              <a:t>・パイプ中心、パイプ側面、外部で</a:t>
            </a:r>
            <a:endParaRPr lang="en-US" altLang="ja-JP" dirty="0"/>
          </a:p>
          <a:p>
            <a:r>
              <a:rPr lang="ja-JP" altLang="en-US" dirty="0"/>
              <a:t>　それぞれ一様であると仮定を変更する</a:t>
            </a:r>
            <a:endParaRPr lang="en-US" altLang="ja-JP" dirty="0"/>
          </a:p>
          <a:p>
            <a:endParaRPr kumimoji="1" lang="ja-JP" altLang="en-US" dirty="0"/>
          </a:p>
        </p:txBody>
      </p:sp>
      <p:pic>
        <p:nvPicPr>
          <p:cNvPr id="12" name="図 11">
            <a:extLst>
              <a:ext uri="{FF2B5EF4-FFF2-40B4-BE49-F238E27FC236}">
                <a16:creationId xmlns:a16="http://schemas.microsoft.com/office/drawing/2014/main" id="{E68B6195-8B06-DCCC-5CFB-FE16514C70B0}"/>
              </a:ext>
            </a:extLst>
          </p:cNvPr>
          <p:cNvPicPr>
            <a:picLocks noChangeAspect="1"/>
          </p:cNvPicPr>
          <p:nvPr/>
        </p:nvPicPr>
        <p:blipFill>
          <a:blip r:embed="rId4"/>
          <a:stretch>
            <a:fillRect/>
          </a:stretch>
        </p:blipFill>
        <p:spPr>
          <a:xfrm>
            <a:off x="6717161" y="3332362"/>
            <a:ext cx="2974155" cy="3457104"/>
          </a:xfrm>
          <a:prstGeom prst="rect">
            <a:avLst/>
          </a:prstGeom>
        </p:spPr>
      </p:pic>
    </p:spTree>
    <p:extLst>
      <p:ext uri="{BB962C8B-B14F-4D97-AF65-F5344CB8AC3E}">
        <p14:creationId xmlns:p14="http://schemas.microsoft.com/office/powerpoint/2010/main" val="351608592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19449567-F9B1-093B-086B-72EF024ABF81}"/>
              </a:ext>
            </a:extLst>
          </p:cNvPr>
          <p:cNvSpPr>
            <a:spLocks noGrp="1"/>
          </p:cNvSpPr>
          <p:nvPr>
            <p:ph type="sldNum" sz="quarter" idx="12"/>
          </p:nvPr>
        </p:nvSpPr>
        <p:spPr/>
        <p:txBody>
          <a:bodyPr/>
          <a:lstStyle/>
          <a:p>
            <a:fld id="{AB492E1D-532B-4343-855D-235CD69FFFAA}" type="slidenum">
              <a:rPr lang="ja-JP" altLang="en-US" smtClean="0"/>
              <a:pPr/>
              <a:t>47</a:t>
            </a:fld>
            <a:endParaRPr lang="ja-JP" altLang="en-US" dirty="0"/>
          </a:p>
        </p:txBody>
      </p:sp>
      <p:pic>
        <p:nvPicPr>
          <p:cNvPr id="4" name="図 3">
            <a:extLst>
              <a:ext uri="{FF2B5EF4-FFF2-40B4-BE49-F238E27FC236}">
                <a16:creationId xmlns:a16="http://schemas.microsoft.com/office/drawing/2014/main" id="{1D4162AA-7F7D-0F43-8467-444972FA6B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44302" y="1338943"/>
            <a:ext cx="9932459" cy="4924931"/>
          </a:xfrm>
          <a:prstGeom prst="rect">
            <a:avLst/>
          </a:prstGeom>
        </p:spPr>
      </p:pic>
      <p:pic>
        <p:nvPicPr>
          <p:cNvPr id="5" name="図 4">
            <a:extLst>
              <a:ext uri="{FF2B5EF4-FFF2-40B4-BE49-F238E27FC236}">
                <a16:creationId xmlns:a16="http://schemas.microsoft.com/office/drawing/2014/main" id="{6B4F704B-DA22-C9B9-7D82-7015D2066D56}"/>
              </a:ext>
            </a:extLst>
          </p:cNvPr>
          <p:cNvPicPr>
            <a:picLocks noChangeAspect="1"/>
          </p:cNvPicPr>
          <p:nvPr/>
        </p:nvPicPr>
        <p:blipFill>
          <a:blip r:embed="rId3"/>
          <a:stretch>
            <a:fillRect/>
          </a:stretch>
        </p:blipFill>
        <p:spPr>
          <a:xfrm>
            <a:off x="1741357" y="895018"/>
            <a:ext cx="1971029" cy="1792283"/>
          </a:xfrm>
          <a:prstGeom prst="rect">
            <a:avLst/>
          </a:prstGeom>
        </p:spPr>
      </p:pic>
      <p:sp>
        <p:nvSpPr>
          <p:cNvPr id="6" name="テキスト ボックス 5">
            <a:extLst>
              <a:ext uri="{FF2B5EF4-FFF2-40B4-BE49-F238E27FC236}">
                <a16:creationId xmlns:a16="http://schemas.microsoft.com/office/drawing/2014/main" id="{F58F1B0C-99BF-CBBA-2643-53BD1783A3FA}"/>
              </a:ext>
            </a:extLst>
          </p:cNvPr>
          <p:cNvSpPr txBox="1"/>
          <p:nvPr/>
        </p:nvSpPr>
        <p:spPr>
          <a:xfrm>
            <a:off x="938893" y="310243"/>
            <a:ext cx="8286750" cy="584775"/>
          </a:xfrm>
          <a:prstGeom prst="rect">
            <a:avLst/>
          </a:prstGeom>
          <a:noFill/>
        </p:spPr>
        <p:txBody>
          <a:bodyPr wrap="square" rtlCol="0">
            <a:spAutoFit/>
          </a:bodyPr>
          <a:lstStyle/>
          <a:p>
            <a:r>
              <a:rPr kumimoji="1" lang="ja-JP" altLang="en-US" sz="3200" dirty="0"/>
              <a:t>縦</a:t>
            </a:r>
            <a:r>
              <a:rPr kumimoji="1" lang="en-US" altLang="ja-JP" sz="3200" dirty="0"/>
              <a:t>version</a:t>
            </a:r>
            <a:endParaRPr kumimoji="1" lang="ja-JP" altLang="en-US" sz="3200" dirty="0"/>
          </a:p>
        </p:txBody>
      </p:sp>
      <p:sp>
        <p:nvSpPr>
          <p:cNvPr id="7" name="テキスト ボックス 6">
            <a:extLst>
              <a:ext uri="{FF2B5EF4-FFF2-40B4-BE49-F238E27FC236}">
                <a16:creationId xmlns:a16="http://schemas.microsoft.com/office/drawing/2014/main" id="{FFED9C9F-D041-D535-307D-FEF1E015D782}"/>
              </a:ext>
            </a:extLst>
          </p:cNvPr>
          <p:cNvSpPr txBox="1"/>
          <p:nvPr/>
        </p:nvSpPr>
        <p:spPr>
          <a:xfrm>
            <a:off x="367393" y="3311551"/>
            <a:ext cx="1876909" cy="369332"/>
          </a:xfrm>
          <a:prstGeom prst="rect">
            <a:avLst/>
          </a:prstGeom>
          <a:noFill/>
        </p:spPr>
        <p:txBody>
          <a:bodyPr wrap="square" rtlCol="0">
            <a:spAutoFit/>
          </a:bodyPr>
          <a:lstStyle/>
          <a:p>
            <a:r>
              <a:rPr kumimoji="1" lang="ja-JP" altLang="en-US" dirty="0"/>
              <a:t>あまり変化なし</a:t>
            </a:r>
          </a:p>
        </p:txBody>
      </p:sp>
    </p:spTree>
    <p:extLst>
      <p:ext uri="{BB962C8B-B14F-4D97-AF65-F5344CB8AC3E}">
        <p14:creationId xmlns:p14="http://schemas.microsoft.com/office/powerpoint/2010/main" val="43964953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F177019E-19B9-3DE4-8D1C-CBF27249CE63}"/>
              </a:ext>
            </a:extLst>
          </p:cNvPr>
          <p:cNvSpPr>
            <a:spLocks noGrp="1"/>
          </p:cNvSpPr>
          <p:nvPr>
            <p:ph type="sldNum" sz="quarter" idx="12"/>
          </p:nvPr>
        </p:nvSpPr>
        <p:spPr/>
        <p:txBody>
          <a:bodyPr/>
          <a:lstStyle/>
          <a:p>
            <a:fld id="{AB492E1D-532B-4343-855D-235CD69FFFAA}" type="slidenum">
              <a:rPr lang="ja-JP" altLang="en-US" smtClean="0"/>
              <a:pPr/>
              <a:t>48</a:t>
            </a:fld>
            <a:endParaRPr lang="ja-JP" altLang="en-US" dirty="0"/>
          </a:p>
        </p:txBody>
      </p:sp>
      <p:pic>
        <p:nvPicPr>
          <p:cNvPr id="4" name="図 3">
            <a:extLst>
              <a:ext uri="{FF2B5EF4-FFF2-40B4-BE49-F238E27FC236}">
                <a16:creationId xmlns:a16="http://schemas.microsoft.com/office/drawing/2014/main" id="{AE211FD6-5D9C-E52F-EBAC-E967A6E663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16331" y="1216479"/>
            <a:ext cx="9767803" cy="4843287"/>
          </a:xfrm>
          <a:prstGeom prst="rect">
            <a:avLst/>
          </a:prstGeom>
        </p:spPr>
      </p:pic>
      <p:pic>
        <p:nvPicPr>
          <p:cNvPr id="5" name="図 4">
            <a:extLst>
              <a:ext uri="{FF2B5EF4-FFF2-40B4-BE49-F238E27FC236}">
                <a16:creationId xmlns:a16="http://schemas.microsoft.com/office/drawing/2014/main" id="{6228B81D-F7E9-A151-8CDD-00A48F9DD0EE}"/>
              </a:ext>
            </a:extLst>
          </p:cNvPr>
          <p:cNvPicPr>
            <a:picLocks noChangeAspect="1"/>
          </p:cNvPicPr>
          <p:nvPr/>
        </p:nvPicPr>
        <p:blipFill>
          <a:blip r:embed="rId3"/>
          <a:stretch>
            <a:fillRect/>
          </a:stretch>
        </p:blipFill>
        <p:spPr>
          <a:xfrm>
            <a:off x="1872642" y="774047"/>
            <a:ext cx="2038459" cy="1853598"/>
          </a:xfrm>
          <a:prstGeom prst="rect">
            <a:avLst/>
          </a:prstGeom>
        </p:spPr>
      </p:pic>
      <p:sp>
        <p:nvSpPr>
          <p:cNvPr id="6" name="テキスト ボックス 5">
            <a:extLst>
              <a:ext uri="{FF2B5EF4-FFF2-40B4-BE49-F238E27FC236}">
                <a16:creationId xmlns:a16="http://schemas.microsoft.com/office/drawing/2014/main" id="{8720756C-124E-77C1-BE76-D020D96F7769}"/>
              </a:ext>
            </a:extLst>
          </p:cNvPr>
          <p:cNvSpPr txBox="1"/>
          <p:nvPr/>
        </p:nvSpPr>
        <p:spPr>
          <a:xfrm>
            <a:off x="938893" y="310243"/>
            <a:ext cx="8286750" cy="584775"/>
          </a:xfrm>
          <a:prstGeom prst="rect">
            <a:avLst/>
          </a:prstGeom>
          <a:noFill/>
        </p:spPr>
        <p:txBody>
          <a:bodyPr wrap="square" rtlCol="0">
            <a:spAutoFit/>
          </a:bodyPr>
          <a:lstStyle/>
          <a:p>
            <a:r>
              <a:rPr lang="ja-JP" altLang="en-US" sz="3200" dirty="0"/>
              <a:t>横</a:t>
            </a:r>
            <a:r>
              <a:rPr kumimoji="1" lang="en-US" altLang="ja-JP" sz="3200" dirty="0"/>
              <a:t>version</a:t>
            </a:r>
            <a:endParaRPr kumimoji="1" lang="ja-JP" altLang="en-US" sz="3200" dirty="0"/>
          </a:p>
        </p:txBody>
      </p:sp>
      <p:sp>
        <p:nvSpPr>
          <p:cNvPr id="7" name="テキスト ボックス 6">
            <a:extLst>
              <a:ext uri="{FF2B5EF4-FFF2-40B4-BE49-F238E27FC236}">
                <a16:creationId xmlns:a16="http://schemas.microsoft.com/office/drawing/2014/main" id="{0382EFBF-923A-5FF8-0484-C5A31E2F86D8}"/>
              </a:ext>
            </a:extLst>
          </p:cNvPr>
          <p:cNvSpPr txBox="1"/>
          <p:nvPr/>
        </p:nvSpPr>
        <p:spPr>
          <a:xfrm>
            <a:off x="367393" y="3311551"/>
            <a:ext cx="1876909" cy="369332"/>
          </a:xfrm>
          <a:prstGeom prst="rect">
            <a:avLst/>
          </a:prstGeom>
          <a:noFill/>
        </p:spPr>
        <p:txBody>
          <a:bodyPr wrap="square" rtlCol="0">
            <a:spAutoFit/>
          </a:bodyPr>
          <a:lstStyle/>
          <a:p>
            <a:r>
              <a:rPr kumimoji="1" lang="ja-JP" altLang="en-US" dirty="0"/>
              <a:t>あまり変化なし</a:t>
            </a:r>
          </a:p>
        </p:txBody>
      </p:sp>
      <p:sp>
        <p:nvSpPr>
          <p:cNvPr id="8" name="テキスト ボックス 7">
            <a:extLst>
              <a:ext uri="{FF2B5EF4-FFF2-40B4-BE49-F238E27FC236}">
                <a16:creationId xmlns:a16="http://schemas.microsoft.com/office/drawing/2014/main" id="{FB1884F3-7A0C-5A16-AFB0-3FDFFC479CFF}"/>
              </a:ext>
            </a:extLst>
          </p:cNvPr>
          <p:cNvSpPr txBox="1"/>
          <p:nvPr/>
        </p:nvSpPr>
        <p:spPr>
          <a:xfrm>
            <a:off x="8531679" y="4049486"/>
            <a:ext cx="3151414" cy="646331"/>
          </a:xfrm>
          <a:prstGeom prst="rect">
            <a:avLst/>
          </a:prstGeom>
          <a:noFill/>
        </p:spPr>
        <p:txBody>
          <a:bodyPr wrap="square" rtlCol="0">
            <a:spAutoFit/>
          </a:bodyPr>
          <a:lstStyle/>
          <a:p>
            <a:r>
              <a:rPr kumimoji="1" lang="ja-JP" altLang="en-US" dirty="0"/>
              <a:t>もう一回手法を見直す</a:t>
            </a:r>
            <a:endParaRPr kumimoji="1" lang="en-US" altLang="ja-JP" dirty="0"/>
          </a:p>
          <a:p>
            <a:r>
              <a:rPr lang="ja-JP" altLang="en-US" dirty="0"/>
              <a:t>もっと段階を細かくする</a:t>
            </a:r>
            <a:endParaRPr kumimoji="1" lang="ja-JP" altLang="en-US" dirty="0"/>
          </a:p>
        </p:txBody>
      </p:sp>
    </p:spTree>
    <p:extLst>
      <p:ext uri="{BB962C8B-B14F-4D97-AF65-F5344CB8AC3E}">
        <p14:creationId xmlns:p14="http://schemas.microsoft.com/office/powerpoint/2010/main" val="375084425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B419B3FF-E3A7-638C-FAAB-4D774E37DF23}"/>
              </a:ext>
            </a:extLst>
          </p:cNvPr>
          <p:cNvSpPr>
            <a:spLocks noGrp="1"/>
          </p:cNvSpPr>
          <p:nvPr>
            <p:ph type="sldNum" sz="quarter" idx="12"/>
          </p:nvPr>
        </p:nvSpPr>
        <p:spPr/>
        <p:txBody>
          <a:bodyPr/>
          <a:lstStyle/>
          <a:p>
            <a:fld id="{AB492E1D-532B-4343-855D-235CD69FFFAA}" type="slidenum">
              <a:rPr lang="ja-JP" altLang="en-US" smtClean="0"/>
              <a:pPr/>
              <a:t>49</a:t>
            </a:fld>
            <a:endParaRPr lang="ja-JP" altLang="en-US" dirty="0"/>
          </a:p>
        </p:txBody>
      </p:sp>
      <p:pic>
        <p:nvPicPr>
          <p:cNvPr id="4" name="図 3">
            <a:extLst>
              <a:ext uri="{FF2B5EF4-FFF2-40B4-BE49-F238E27FC236}">
                <a16:creationId xmlns:a16="http://schemas.microsoft.com/office/drawing/2014/main" id="{59E9AD4D-584A-F28B-059D-BED2309A4C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3667" y="2652566"/>
            <a:ext cx="11578333" cy="3382029"/>
          </a:xfrm>
          <a:prstGeom prst="rect">
            <a:avLst/>
          </a:prstGeom>
        </p:spPr>
      </p:pic>
      <p:pic>
        <p:nvPicPr>
          <p:cNvPr id="5" name="図 4">
            <a:extLst>
              <a:ext uri="{FF2B5EF4-FFF2-40B4-BE49-F238E27FC236}">
                <a16:creationId xmlns:a16="http://schemas.microsoft.com/office/drawing/2014/main" id="{1283C62A-9F44-4991-904C-3349B6C94EEE}"/>
              </a:ext>
            </a:extLst>
          </p:cNvPr>
          <p:cNvPicPr>
            <a:picLocks noChangeAspect="1"/>
          </p:cNvPicPr>
          <p:nvPr/>
        </p:nvPicPr>
        <p:blipFill>
          <a:blip r:embed="rId3"/>
          <a:stretch>
            <a:fillRect/>
          </a:stretch>
        </p:blipFill>
        <p:spPr>
          <a:xfrm>
            <a:off x="0" y="1960312"/>
            <a:ext cx="2270593" cy="2064681"/>
          </a:xfrm>
          <a:prstGeom prst="rect">
            <a:avLst/>
          </a:prstGeom>
        </p:spPr>
      </p:pic>
      <p:sp>
        <p:nvSpPr>
          <p:cNvPr id="6" name="テキスト ボックス 5">
            <a:extLst>
              <a:ext uri="{FF2B5EF4-FFF2-40B4-BE49-F238E27FC236}">
                <a16:creationId xmlns:a16="http://schemas.microsoft.com/office/drawing/2014/main" id="{541B3BAF-B6F6-8CAE-A6DC-AC7263CEF129}"/>
              </a:ext>
            </a:extLst>
          </p:cNvPr>
          <p:cNvSpPr txBox="1"/>
          <p:nvPr/>
        </p:nvSpPr>
        <p:spPr>
          <a:xfrm>
            <a:off x="613667" y="693964"/>
            <a:ext cx="8922219" cy="646331"/>
          </a:xfrm>
          <a:prstGeom prst="rect">
            <a:avLst/>
          </a:prstGeom>
          <a:noFill/>
        </p:spPr>
        <p:txBody>
          <a:bodyPr wrap="square" rtlCol="0">
            <a:spAutoFit/>
          </a:bodyPr>
          <a:lstStyle/>
          <a:p>
            <a:r>
              <a:rPr kumimoji="1" lang="ja-JP" altLang="en-US" dirty="0"/>
              <a:t>周波数を間引かないで行った</a:t>
            </a:r>
            <a:r>
              <a:rPr kumimoji="1" lang="en-US" altLang="ja-JP" dirty="0"/>
              <a:t>version</a:t>
            </a:r>
          </a:p>
          <a:p>
            <a:r>
              <a:rPr lang="ja-JP" altLang="en-US" dirty="0"/>
              <a:t>円形モデル</a:t>
            </a:r>
            <a:r>
              <a:rPr lang="en-US" altLang="ja-JP" dirty="0"/>
              <a:t>(r=7 t=3)</a:t>
            </a:r>
            <a:endParaRPr kumimoji="1" lang="ja-JP" altLang="en-US" dirty="0"/>
          </a:p>
        </p:txBody>
      </p:sp>
    </p:spTree>
    <p:extLst>
      <p:ext uri="{BB962C8B-B14F-4D97-AF65-F5344CB8AC3E}">
        <p14:creationId xmlns:p14="http://schemas.microsoft.com/office/powerpoint/2010/main" val="13653881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B0269BDD-228B-4040-9E61-0CBB3AAED0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4350" y="1027950"/>
            <a:ext cx="4086225" cy="3596438"/>
          </a:xfrm>
          <a:prstGeom prst="rect">
            <a:avLst/>
          </a:prstGeom>
        </p:spPr>
      </p:pic>
      <p:sp>
        <p:nvSpPr>
          <p:cNvPr id="4" name="テキスト ボックス 3">
            <a:extLst>
              <a:ext uri="{FF2B5EF4-FFF2-40B4-BE49-F238E27FC236}">
                <a16:creationId xmlns:a16="http://schemas.microsoft.com/office/drawing/2014/main" id="{052F2950-9E19-AAF7-95B5-CD5FD5DFB024}"/>
              </a:ext>
            </a:extLst>
          </p:cNvPr>
          <p:cNvSpPr txBox="1"/>
          <p:nvPr/>
        </p:nvSpPr>
        <p:spPr>
          <a:xfrm>
            <a:off x="600075" y="533400"/>
            <a:ext cx="5210175" cy="461665"/>
          </a:xfrm>
          <a:prstGeom prst="rect">
            <a:avLst/>
          </a:prstGeom>
          <a:noFill/>
        </p:spPr>
        <p:txBody>
          <a:bodyPr wrap="square" rtlCol="0">
            <a:spAutoFit/>
          </a:bodyPr>
          <a:lstStyle/>
          <a:p>
            <a:r>
              <a:rPr lang="en-US" altLang="ja-JP" sz="2400" dirty="0"/>
              <a:t>1</a:t>
            </a:r>
            <a:r>
              <a:rPr lang="ja-JP" altLang="en-US" sz="2400" dirty="0"/>
              <a:t>つのセルに対して</a:t>
            </a:r>
            <a:r>
              <a:rPr lang="en-US" altLang="ja-JP" sz="2400" dirty="0"/>
              <a:t>...</a:t>
            </a:r>
            <a:endParaRPr kumimoji="1" lang="ja-JP" altLang="en-US" sz="2400" dirty="0"/>
          </a:p>
        </p:txBody>
      </p:sp>
      <p:pic>
        <p:nvPicPr>
          <p:cNvPr id="14" name="図 13">
            <a:extLst>
              <a:ext uri="{FF2B5EF4-FFF2-40B4-BE49-F238E27FC236}">
                <a16:creationId xmlns:a16="http://schemas.microsoft.com/office/drawing/2014/main" id="{0EACB61B-919D-DAB3-37AC-A2D859AA93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91363" y="1156018"/>
            <a:ext cx="2771775" cy="838595"/>
          </a:xfrm>
          <a:prstGeom prst="rect">
            <a:avLst/>
          </a:prstGeom>
        </p:spPr>
      </p:pic>
      <p:sp>
        <p:nvSpPr>
          <p:cNvPr id="15" name="テキスト ボックス 14">
            <a:extLst>
              <a:ext uri="{FF2B5EF4-FFF2-40B4-BE49-F238E27FC236}">
                <a16:creationId xmlns:a16="http://schemas.microsoft.com/office/drawing/2014/main" id="{F78589C5-1617-0203-E452-623FF68373A0}"/>
              </a:ext>
            </a:extLst>
          </p:cNvPr>
          <p:cNvSpPr txBox="1"/>
          <p:nvPr/>
        </p:nvSpPr>
        <p:spPr>
          <a:xfrm>
            <a:off x="5105401" y="1476375"/>
            <a:ext cx="1381124" cy="369332"/>
          </a:xfrm>
          <a:prstGeom prst="rect">
            <a:avLst/>
          </a:prstGeom>
          <a:noFill/>
        </p:spPr>
        <p:txBody>
          <a:bodyPr wrap="square" rtlCol="0">
            <a:spAutoFit/>
          </a:bodyPr>
          <a:lstStyle/>
          <a:p>
            <a:r>
              <a:rPr kumimoji="1" lang="ja-JP" altLang="en-US" dirty="0"/>
              <a:t>差分近似：</a:t>
            </a:r>
          </a:p>
        </p:txBody>
      </p:sp>
      <p:pic>
        <p:nvPicPr>
          <p:cNvPr id="17" name="図 16">
            <a:extLst>
              <a:ext uri="{FF2B5EF4-FFF2-40B4-BE49-F238E27FC236}">
                <a16:creationId xmlns:a16="http://schemas.microsoft.com/office/drawing/2014/main" id="{35299513-9B40-C57F-C816-AEAB4B2E1DA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00821" y="2176254"/>
            <a:ext cx="2952857" cy="922200"/>
          </a:xfrm>
          <a:prstGeom prst="rect">
            <a:avLst/>
          </a:prstGeom>
        </p:spPr>
      </p:pic>
      <p:sp>
        <p:nvSpPr>
          <p:cNvPr id="18" name="テキスト ボックス 17">
            <a:extLst>
              <a:ext uri="{FF2B5EF4-FFF2-40B4-BE49-F238E27FC236}">
                <a16:creationId xmlns:a16="http://schemas.microsoft.com/office/drawing/2014/main" id="{6DB0F237-5D66-6C69-0CCA-FFAFCBE3FF3B}"/>
              </a:ext>
            </a:extLst>
          </p:cNvPr>
          <p:cNvSpPr txBox="1"/>
          <p:nvPr/>
        </p:nvSpPr>
        <p:spPr>
          <a:xfrm>
            <a:off x="5029200" y="3429000"/>
            <a:ext cx="4448175" cy="369332"/>
          </a:xfrm>
          <a:prstGeom prst="rect">
            <a:avLst/>
          </a:prstGeom>
          <a:noFill/>
        </p:spPr>
        <p:txBody>
          <a:bodyPr wrap="square" rtlCol="0">
            <a:spAutoFit/>
          </a:bodyPr>
          <a:lstStyle/>
          <a:p>
            <a:r>
              <a:rPr kumimoji="1" lang="ja-JP" altLang="en-US" dirty="0"/>
              <a:t>マクスウェル方程式から</a:t>
            </a:r>
            <a:r>
              <a:rPr lang="en-US" altLang="ja-JP" dirty="0"/>
              <a:t>...</a:t>
            </a:r>
            <a:endParaRPr kumimoji="1" lang="ja-JP" altLang="en-US" dirty="0"/>
          </a:p>
        </p:txBody>
      </p:sp>
      <p:pic>
        <p:nvPicPr>
          <p:cNvPr id="20" name="図 19">
            <a:extLst>
              <a:ext uri="{FF2B5EF4-FFF2-40B4-BE49-F238E27FC236}">
                <a16:creationId xmlns:a16="http://schemas.microsoft.com/office/drawing/2014/main" id="{C917DD4D-E981-40E0-7134-60460BB3584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05402" y="4128879"/>
            <a:ext cx="6086474" cy="1405014"/>
          </a:xfrm>
          <a:prstGeom prst="rect">
            <a:avLst/>
          </a:prstGeom>
        </p:spPr>
      </p:pic>
      <p:pic>
        <p:nvPicPr>
          <p:cNvPr id="22" name="図 21">
            <a:extLst>
              <a:ext uri="{FF2B5EF4-FFF2-40B4-BE49-F238E27FC236}">
                <a16:creationId xmlns:a16="http://schemas.microsoft.com/office/drawing/2014/main" id="{67F44FB0-7B5E-999D-C161-21D9168725B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81601" y="4993211"/>
            <a:ext cx="6276974" cy="1699792"/>
          </a:xfrm>
          <a:prstGeom prst="rect">
            <a:avLst/>
          </a:prstGeom>
        </p:spPr>
      </p:pic>
      <p:sp>
        <p:nvSpPr>
          <p:cNvPr id="2" name="スライド番号プレースホルダー 1">
            <a:extLst>
              <a:ext uri="{FF2B5EF4-FFF2-40B4-BE49-F238E27FC236}">
                <a16:creationId xmlns:a16="http://schemas.microsoft.com/office/drawing/2014/main" id="{192B9950-B30C-7E72-38EB-D282708870ED}"/>
              </a:ext>
            </a:extLst>
          </p:cNvPr>
          <p:cNvSpPr>
            <a:spLocks noGrp="1"/>
          </p:cNvSpPr>
          <p:nvPr>
            <p:ph type="sldNum" sz="quarter" idx="12"/>
          </p:nvPr>
        </p:nvSpPr>
        <p:spPr/>
        <p:txBody>
          <a:bodyPr/>
          <a:lstStyle/>
          <a:p>
            <a:fld id="{AB492E1D-532B-4343-855D-235CD69FFFAA}" type="slidenum">
              <a:rPr kumimoji="1" lang="ja-JP" altLang="en-US" smtClean="0"/>
              <a:t>5</a:t>
            </a:fld>
            <a:endParaRPr kumimoji="1" lang="ja-JP" altLang="en-US"/>
          </a:p>
        </p:txBody>
      </p:sp>
    </p:spTree>
    <p:extLst>
      <p:ext uri="{BB962C8B-B14F-4D97-AF65-F5344CB8AC3E}">
        <p14:creationId xmlns:p14="http://schemas.microsoft.com/office/powerpoint/2010/main" val="214534022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12E60E75-09E8-085E-8AB1-94D9FD24668B}"/>
              </a:ext>
            </a:extLst>
          </p:cNvPr>
          <p:cNvSpPr>
            <a:spLocks noGrp="1"/>
          </p:cNvSpPr>
          <p:nvPr>
            <p:ph type="sldNum" sz="quarter" idx="12"/>
          </p:nvPr>
        </p:nvSpPr>
        <p:spPr/>
        <p:txBody>
          <a:bodyPr/>
          <a:lstStyle/>
          <a:p>
            <a:fld id="{AB492E1D-532B-4343-855D-235CD69FFFAA}" type="slidenum">
              <a:rPr lang="ja-JP" altLang="en-US" smtClean="0"/>
              <a:pPr/>
              <a:t>50</a:t>
            </a:fld>
            <a:endParaRPr lang="ja-JP" altLang="en-US" dirty="0"/>
          </a:p>
        </p:txBody>
      </p:sp>
      <p:pic>
        <p:nvPicPr>
          <p:cNvPr id="4" name="図 3">
            <a:extLst>
              <a:ext uri="{FF2B5EF4-FFF2-40B4-BE49-F238E27FC236}">
                <a16:creationId xmlns:a16="http://schemas.microsoft.com/office/drawing/2014/main" id="{C923B714-900B-2B4F-3698-752763B1E0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6528" y="1182265"/>
            <a:ext cx="10575471" cy="5304260"/>
          </a:xfrm>
          <a:prstGeom prst="rect">
            <a:avLst/>
          </a:prstGeom>
        </p:spPr>
      </p:pic>
      <p:pic>
        <p:nvPicPr>
          <p:cNvPr id="5" name="図 4">
            <a:extLst>
              <a:ext uri="{FF2B5EF4-FFF2-40B4-BE49-F238E27FC236}">
                <a16:creationId xmlns:a16="http://schemas.microsoft.com/office/drawing/2014/main" id="{4EB4E751-DCEE-46E1-EC46-DD48C9DED096}"/>
              </a:ext>
            </a:extLst>
          </p:cNvPr>
          <p:cNvPicPr>
            <a:picLocks noChangeAspect="1"/>
          </p:cNvPicPr>
          <p:nvPr/>
        </p:nvPicPr>
        <p:blipFill>
          <a:blip r:embed="rId3"/>
          <a:stretch>
            <a:fillRect/>
          </a:stretch>
        </p:blipFill>
        <p:spPr>
          <a:xfrm>
            <a:off x="1058666" y="1182265"/>
            <a:ext cx="2051926" cy="1865844"/>
          </a:xfrm>
          <a:prstGeom prst="rect">
            <a:avLst/>
          </a:prstGeom>
        </p:spPr>
      </p:pic>
      <p:sp>
        <p:nvSpPr>
          <p:cNvPr id="6" name="テキスト ボックス 5">
            <a:extLst>
              <a:ext uri="{FF2B5EF4-FFF2-40B4-BE49-F238E27FC236}">
                <a16:creationId xmlns:a16="http://schemas.microsoft.com/office/drawing/2014/main" id="{7D8D3899-5B61-E114-EF8D-D6FA40F6B078}"/>
              </a:ext>
            </a:extLst>
          </p:cNvPr>
          <p:cNvSpPr txBox="1"/>
          <p:nvPr/>
        </p:nvSpPr>
        <p:spPr>
          <a:xfrm>
            <a:off x="726621" y="302079"/>
            <a:ext cx="5608865" cy="369332"/>
          </a:xfrm>
          <a:prstGeom prst="rect">
            <a:avLst/>
          </a:prstGeom>
          <a:noFill/>
        </p:spPr>
        <p:txBody>
          <a:bodyPr wrap="square" rtlCol="0">
            <a:spAutoFit/>
          </a:bodyPr>
          <a:lstStyle/>
          <a:p>
            <a:r>
              <a:rPr kumimoji="1" lang="ja-JP" altLang="en-US" dirty="0"/>
              <a:t>円形モデル</a:t>
            </a:r>
          </a:p>
        </p:txBody>
      </p:sp>
    </p:spTree>
    <p:extLst>
      <p:ext uri="{BB962C8B-B14F-4D97-AF65-F5344CB8AC3E}">
        <p14:creationId xmlns:p14="http://schemas.microsoft.com/office/powerpoint/2010/main" val="383292682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65BE147D-858C-367B-C6DE-DC44729DDF85}"/>
              </a:ext>
            </a:extLst>
          </p:cNvPr>
          <p:cNvSpPr>
            <a:spLocks noGrp="1"/>
          </p:cNvSpPr>
          <p:nvPr>
            <p:ph type="sldNum" sz="quarter" idx="12"/>
          </p:nvPr>
        </p:nvSpPr>
        <p:spPr/>
        <p:txBody>
          <a:bodyPr/>
          <a:lstStyle/>
          <a:p>
            <a:fld id="{AB492E1D-532B-4343-855D-235CD69FFFAA}" type="slidenum">
              <a:rPr lang="ja-JP" altLang="en-US" smtClean="0"/>
              <a:pPr/>
              <a:t>51</a:t>
            </a:fld>
            <a:endParaRPr lang="ja-JP" altLang="en-US" dirty="0"/>
          </a:p>
        </p:txBody>
      </p:sp>
      <p:pic>
        <p:nvPicPr>
          <p:cNvPr id="4" name="図 3">
            <a:extLst>
              <a:ext uri="{FF2B5EF4-FFF2-40B4-BE49-F238E27FC236}">
                <a16:creationId xmlns:a16="http://schemas.microsoft.com/office/drawing/2014/main" id="{206124A0-1078-33B9-3BC7-DDCD6BE143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99142" y="1709432"/>
            <a:ext cx="9992858" cy="5012043"/>
          </a:xfrm>
          <a:prstGeom prst="rect">
            <a:avLst/>
          </a:prstGeom>
        </p:spPr>
      </p:pic>
      <p:pic>
        <p:nvPicPr>
          <p:cNvPr id="5" name="図 4">
            <a:extLst>
              <a:ext uri="{FF2B5EF4-FFF2-40B4-BE49-F238E27FC236}">
                <a16:creationId xmlns:a16="http://schemas.microsoft.com/office/drawing/2014/main" id="{F59DC53E-95E8-EF14-5958-96E4F40037B6}"/>
              </a:ext>
            </a:extLst>
          </p:cNvPr>
          <p:cNvPicPr>
            <a:picLocks noChangeAspect="1"/>
          </p:cNvPicPr>
          <p:nvPr/>
        </p:nvPicPr>
        <p:blipFill>
          <a:blip r:embed="rId3"/>
          <a:stretch>
            <a:fillRect/>
          </a:stretch>
        </p:blipFill>
        <p:spPr>
          <a:xfrm>
            <a:off x="1494064" y="1507651"/>
            <a:ext cx="2310493" cy="2100963"/>
          </a:xfrm>
          <a:prstGeom prst="rect">
            <a:avLst/>
          </a:prstGeom>
        </p:spPr>
      </p:pic>
      <p:sp>
        <p:nvSpPr>
          <p:cNvPr id="6" name="テキスト ボックス 5">
            <a:extLst>
              <a:ext uri="{FF2B5EF4-FFF2-40B4-BE49-F238E27FC236}">
                <a16:creationId xmlns:a16="http://schemas.microsoft.com/office/drawing/2014/main" id="{9EBAF29A-12C4-DE9F-36F8-49B065E301D6}"/>
              </a:ext>
            </a:extLst>
          </p:cNvPr>
          <p:cNvSpPr txBox="1"/>
          <p:nvPr/>
        </p:nvSpPr>
        <p:spPr>
          <a:xfrm>
            <a:off x="873579" y="547007"/>
            <a:ext cx="5959928" cy="369332"/>
          </a:xfrm>
          <a:prstGeom prst="rect">
            <a:avLst/>
          </a:prstGeom>
          <a:noFill/>
        </p:spPr>
        <p:txBody>
          <a:bodyPr wrap="square" rtlCol="0">
            <a:spAutoFit/>
          </a:bodyPr>
          <a:lstStyle/>
          <a:p>
            <a:r>
              <a:rPr kumimoji="1" lang="ja-JP" altLang="en-US" dirty="0"/>
              <a:t>円形モデル</a:t>
            </a:r>
          </a:p>
        </p:txBody>
      </p:sp>
    </p:spTree>
    <p:extLst>
      <p:ext uri="{BB962C8B-B14F-4D97-AF65-F5344CB8AC3E}">
        <p14:creationId xmlns:p14="http://schemas.microsoft.com/office/powerpoint/2010/main" val="146491090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DDEE2932-1593-56B8-517C-F5B9D792878B}"/>
              </a:ext>
            </a:extLst>
          </p:cNvPr>
          <p:cNvSpPr>
            <a:spLocks noGrp="1"/>
          </p:cNvSpPr>
          <p:nvPr>
            <p:ph type="sldNum" sz="quarter" idx="12"/>
          </p:nvPr>
        </p:nvSpPr>
        <p:spPr/>
        <p:txBody>
          <a:bodyPr/>
          <a:lstStyle/>
          <a:p>
            <a:fld id="{AB492E1D-532B-4343-855D-235CD69FFFAA}" type="slidenum">
              <a:rPr lang="ja-JP" altLang="en-US" smtClean="0"/>
              <a:pPr/>
              <a:t>52</a:t>
            </a:fld>
            <a:endParaRPr lang="ja-JP" altLang="en-US" dirty="0"/>
          </a:p>
        </p:txBody>
      </p:sp>
      <p:pic>
        <p:nvPicPr>
          <p:cNvPr id="4" name="図 3">
            <a:extLst>
              <a:ext uri="{FF2B5EF4-FFF2-40B4-BE49-F238E27FC236}">
                <a16:creationId xmlns:a16="http://schemas.microsoft.com/office/drawing/2014/main" id="{CD250790-4B15-F388-3E13-7FA9D04ACF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77786" y="1313301"/>
            <a:ext cx="10314214" cy="5173223"/>
          </a:xfrm>
          <a:prstGeom prst="rect">
            <a:avLst/>
          </a:prstGeom>
        </p:spPr>
      </p:pic>
      <p:pic>
        <p:nvPicPr>
          <p:cNvPr id="5" name="図 4">
            <a:extLst>
              <a:ext uri="{FF2B5EF4-FFF2-40B4-BE49-F238E27FC236}">
                <a16:creationId xmlns:a16="http://schemas.microsoft.com/office/drawing/2014/main" id="{07F00FAC-EDAD-9D46-06FC-34BF89B6C194}"/>
              </a:ext>
            </a:extLst>
          </p:cNvPr>
          <p:cNvPicPr>
            <a:picLocks noChangeAspect="1"/>
          </p:cNvPicPr>
          <p:nvPr/>
        </p:nvPicPr>
        <p:blipFill>
          <a:blip r:embed="rId3"/>
          <a:stretch>
            <a:fillRect/>
          </a:stretch>
        </p:blipFill>
        <p:spPr>
          <a:xfrm>
            <a:off x="1360700" y="1371599"/>
            <a:ext cx="1872356" cy="1702559"/>
          </a:xfrm>
          <a:prstGeom prst="rect">
            <a:avLst/>
          </a:prstGeom>
        </p:spPr>
      </p:pic>
      <p:sp>
        <p:nvSpPr>
          <p:cNvPr id="6" name="テキスト ボックス 5">
            <a:extLst>
              <a:ext uri="{FF2B5EF4-FFF2-40B4-BE49-F238E27FC236}">
                <a16:creationId xmlns:a16="http://schemas.microsoft.com/office/drawing/2014/main" id="{430164F5-B7E6-DECC-8C34-C48AE11103BC}"/>
              </a:ext>
            </a:extLst>
          </p:cNvPr>
          <p:cNvSpPr txBox="1"/>
          <p:nvPr/>
        </p:nvSpPr>
        <p:spPr>
          <a:xfrm>
            <a:off x="587829" y="457200"/>
            <a:ext cx="5894614" cy="369332"/>
          </a:xfrm>
          <a:prstGeom prst="rect">
            <a:avLst/>
          </a:prstGeom>
          <a:noFill/>
        </p:spPr>
        <p:txBody>
          <a:bodyPr wrap="square" rtlCol="0">
            <a:spAutoFit/>
          </a:bodyPr>
          <a:lstStyle/>
          <a:p>
            <a:r>
              <a:rPr kumimoji="1" lang="ja-JP" altLang="en-US" dirty="0"/>
              <a:t>長方形モデル</a:t>
            </a:r>
          </a:p>
        </p:txBody>
      </p:sp>
    </p:spTree>
    <p:extLst>
      <p:ext uri="{BB962C8B-B14F-4D97-AF65-F5344CB8AC3E}">
        <p14:creationId xmlns:p14="http://schemas.microsoft.com/office/powerpoint/2010/main" val="291267357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119608E8-CCFB-1B2E-1D54-74FFF0EF7760}"/>
              </a:ext>
            </a:extLst>
          </p:cNvPr>
          <p:cNvSpPr>
            <a:spLocks noGrp="1"/>
          </p:cNvSpPr>
          <p:nvPr>
            <p:ph type="sldNum" sz="quarter" idx="12"/>
          </p:nvPr>
        </p:nvSpPr>
        <p:spPr/>
        <p:txBody>
          <a:bodyPr/>
          <a:lstStyle/>
          <a:p>
            <a:fld id="{AB492E1D-532B-4343-855D-235CD69FFFAA}" type="slidenum">
              <a:rPr lang="ja-JP" altLang="en-US" smtClean="0"/>
              <a:pPr/>
              <a:t>53</a:t>
            </a:fld>
            <a:endParaRPr lang="ja-JP" altLang="en-US" dirty="0"/>
          </a:p>
        </p:txBody>
      </p:sp>
      <p:pic>
        <p:nvPicPr>
          <p:cNvPr id="5" name="図 4" descr="座る, テーブル, ブルー が含まれている画像&#10;&#10;自動的に生成された説明">
            <a:extLst>
              <a:ext uri="{FF2B5EF4-FFF2-40B4-BE49-F238E27FC236}">
                <a16:creationId xmlns:a16="http://schemas.microsoft.com/office/drawing/2014/main" id="{3E8DFAF1-894E-A114-20DD-D2DF477A43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54048"/>
            <a:ext cx="4638548" cy="3477342"/>
          </a:xfrm>
          <a:prstGeom prst="rect">
            <a:avLst/>
          </a:prstGeom>
        </p:spPr>
      </p:pic>
      <p:pic>
        <p:nvPicPr>
          <p:cNvPr id="7" name="図 6" descr="座る, 横, 汚い, 立つ が含まれている画像&#10;&#10;自動的に生成された説明">
            <a:extLst>
              <a:ext uri="{FF2B5EF4-FFF2-40B4-BE49-F238E27FC236}">
                <a16:creationId xmlns:a16="http://schemas.microsoft.com/office/drawing/2014/main" id="{7462F78A-A269-EBA8-4300-6AF757F7F0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50736" y="637563"/>
            <a:ext cx="3147676" cy="4974672"/>
          </a:xfrm>
          <a:prstGeom prst="rect">
            <a:avLst/>
          </a:prstGeom>
        </p:spPr>
      </p:pic>
      <p:sp>
        <p:nvSpPr>
          <p:cNvPr id="9" name="テキスト ボックス 8">
            <a:extLst>
              <a:ext uri="{FF2B5EF4-FFF2-40B4-BE49-F238E27FC236}">
                <a16:creationId xmlns:a16="http://schemas.microsoft.com/office/drawing/2014/main" id="{93F01BF3-A261-31EF-E5DE-B72C007C36BC}"/>
              </a:ext>
            </a:extLst>
          </p:cNvPr>
          <p:cNvSpPr txBox="1"/>
          <p:nvPr/>
        </p:nvSpPr>
        <p:spPr>
          <a:xfrm>
            <a:off x="453006" y="327171"/>
            <a:ext cx="4185542" cy="369332"/>
          </a:xfrm>
          <a:prstGeom prst="rect">
            <a:avLst/>
          </a:prstGeom>
          <a:noFill/>
        </p:spPr>
        <p:txBody>
          <a:bodyPr wrap="square" rtlCol="0">
            <a:spAutoFit/>
          </a:bodyPr>
          <a:lstStyle/>
          <a:p>
            <a:r>
              <a:rPr kumimoji="1" lang="ja-JP" altLang="en-US" dirty="0"/>
              <a:t>四通りの計測</a:t>
            </a:r>
          </a:p>
        </p:txBody>
      </p:sp>
      <p:sp>
        <p:nvSpPr>
          <p:cNvPr id="10" name="テキスト ボックス 9">
            <a:extLst>
              <a:ext uri="{FF2B5EF4-FFF2-40B4-BE49-F238E27FC236}">
                <a16:creationId xmlns:a16="http://schemas.microsoft.com/office/drawing/2014/main" id="{DB32025A-6A80-F369-50ED-E249453218BF}"/>
              </a:ext>
            </a:extLst>
          </p:cNvPr>
          <p:cNvSpPr txBox="1"/>
          <p:nvPr/>
        </p:nvSpPr>
        <p:spPr>
          <a:xfrm>
            <a:off x="8610600" y="1128214"/>
            <a:ext cx="3243044" cy="3970318"/>
          </a:xfrm>
          <a:prstGeom prst="rect">
            <a:avLst/>
          </a:prstGeom>
          <a:noFill/>
        </p:spPr>
        <p:txBody>
          <a:bodyPr wrap="square" rtlCol="0">
            <a:spAutoFit/>
          </a:bodyPr>
          <a:lstStyle/>
          <a:p>
            <a:r>
              <a:rPr kumimoji="1" lang="ja-JP" altLang="en-US" dirty="0"/>
              <a:t>・受信アンテナと送信アンテナを垂直水平に変えて</a:t>
            </a:r>
            <a:endParaRPr kumimoji="1" lang="en-US" altLang="ja-JP" dirty="0"/>
          </a:p>
          <a:p>
            <a:r>
              <a:rPr lang="ja-JP" altLang="en-US" dirty="0"/>
              <a:t>四通りに計測</a:t>
            </a:r>
            <a:endParaRPr lang="en-US" altLang="ja-JP" dirty="0"/>
          </a:p>
          <a:p>
            <a:endParaRPr kumimoji="1" lang="en-US" altLang="ja-JP" dirty="0"/>
          </a:p>
          <a:p>
            <a:r>
              <a:rPr lang="ja-JP" altLang="en-US" dirty="0"/>
              <a:t>・中心ずれ分データをシフトして比較</a:t>
            </a:r>
            <a:endParaRPr lang="en-US" altLang="ja-JP" dirty="0"/>
          </a:p>
          <a:p>
            <a:endParaRPr kumimoji="1" lang="en-US" altLang="ja-JP" dirty="0"/>
          </a:p>
          <a:p>
            <a:r>
              <a:rPr lang="ja-JP" altLang="en-US" dirty="0"/>
              <a:t>・深さ</a:t>
            </a:r>
            <a:r>
              <a:rPr lang="en-US" altLang="ja-JP" dirty="0"/>
              <a:t>7</a:t>
            </a:r>
            <a:r>
              <a:rPr lang="ja-JP" altLang="en-US" dirty="0"/>
              <a:t>㎝のところに埋めた</a:t>
            </a:r>
            <a:endParaRPr lang="en-US" altLang="ja-JP" dirty="0"/>
          </a:p>
          <a:p>
            <a:endParaRPr kumimoji="1" lang="en-US" altLang="ja-JP" dirty="0"/>
          </a:p>
          <a:p>
            <a:r>
              <a:rPr lang="ja-JP" altLang="en-US" dirty="0"/>
              <a:t>・地表面反射が</a:t>
            </a:r>
            <a:r>
              <a:rPr lang="en-US" altLang="ja-JP" dirty="0"/>
              <a:t>d=0.20m</a:t>
            </a:r>
            <a:r>
              <a:rPr lang="ja-JP" altLang="en-US" dirty="0"/>
              <a:t>付近</a:t>
            </a:r>
            <a:r>
              <a:rPr kumimoji="1" lang="ja-JP" altLang="en-US" dirty="0"/>
              <a:t>で起こっているので</a:t>
            </a:r>
            <a:endParaRPr kumimoji="1" lang="en-US" altLang="ja-JP" dirty="0"/>
          </a:p>
          <a:p>
            <a:r>
              <a:rPr kumimoji="1" lang="ja-JP" altLang="en-US" dirty="0"/>
              <a:t>　　</a:t>
            </a:r>
            <a:r>
              <a:rPr kumimoji="1" lang="en-US" altLang="ja-JP" dirty="0"/>
              <a:t>d=0.27</a:t>
            </a:r>
            <a:r>
              <a:rPr kumimoji="1" lang="ja-JP" altLang="en-US" dirty="0"/>
              <a:t>～</a:t>
            </a:r>
            <a:r>
              <a:rPr kumimoji="1" lang="en-US" altLang="ja-JP" dirty="0"/>
              <a:t>0.28m</a:t>
            </a:r>
          </a:p>
          <a:p>
            <a:r>
              <a:rPr lang="ja-JP" altLang="en-US" dirty="0"/>
              <a:t>あたりにパイプの上端がありそう</a:t>
            </a:r>
            <a:endParaRPr kumimoji="1" lang="en-US" altLang="ja-JP" dirty="0"/>
          </a:p>
        </p:txBody>
      </p:sp>
      <p:sp>
        <p:nvSpPr>
          <p:cNvPr id="12" name="矢印: 右 11">
            <a:extLst>
              <a:ext uri="{FF2B5EF4-FFF2-40B4-BE49-F238E27FC236}">
                <a16:creationId xmlns:a16="http://schemas.microsoft.com/office/drawing/2014/main" id="{D433E59B-991C-67D9-5255-2A36B4E1D19E}"/>
              </a:ext>
            </a:extLst>
          </p:cNvPr>
          <p:cNvSpPr/>
          <p:nvPr/>
        </p:nvSpPr>
        <p:spPr>
          <a:xfrm>
            <a:off x="5519956" y="4983060"/>
            <a:ext cx="1015068" cy="268449"/>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3" name="図 12">
            <a:extLst>
              <a:ext uri="{FF2B5EF4-FFF2-40B4-BE49-F238E27FC236}">
                <a16:creationId xmlns:a16="http://schemas.microsoft.com/office/drawing/2014/main" id="{31533ED9-822E-8FD2-3A55-E58E5099FBDF}"/>
              </a:ext>
            </a:extLst>
          </p:cNvPr>
          <p:cNvPicPr>
            <a:picLocks noChangeAspect="1"/>
          </p:cNvPicPr>
          <p:nvPr/>
        </p:nvPicPr>
        <p:blipFill>
          <a:blip r:embed="rId4"/>
          <a:stretch>
            <a:fillRect/>
          </a:stretch>
        </p:blipFill>
        <p:spPr>
          <a:xfrm rot="16200000">
            <a:off x="5043183" y="4423781"/>
            <a:ext cx="1082179" cy="304826"/>
          </a:xfrm>
          <a:prstGeom prst="rect">
            <a:avLst/>
          </a:prstGeom>
        </p:spPr>
      </p:pic>
      <p:sp>
        <p:nvSpPr>
          <p:cNvPr id="14" name="テキスト ボックス 13">
            <a:extLst>
              <a:ext uri="{FF2B5EF4-FFF2-40B4-BE49-F238E27FC236}">
                <a16:creationId xmlns:a16="http://schemas.microsoft.com/office/drawing/2014/main" id="{573EBE89-9470-75BE-1CBD-102000BBE57A}"/>
              </a:ext>
            </a:extLst>
          </p:cNvPr>
          <p:cNvSpPr txBox="1"/>
          <p:nvPr/>
        </p:nvSpPr>
        <p:spPr>
          <a:xfrm>
            <a:off x="5629902" y="5171703"/>
            <a:ext cx="1015068" cy="369332"/>
          </a:xfrm>
          <a:prstGeom prst="rect">
            <a:avLst/>
          </a:prstGeom>
          <a:noFill/>
        </p:spPr>
        <p:txBody>
          <a:bodyPr wrap="square" rtlCol="0">
            <a:spAutoFit/>
          </a:bodyPr>
          <a:lstStyle/>
          <a:p>
            <a:r>
              <a:rPr lang="en-US" altLang="ja-JP" dirty="0">
                <a:solidFill>
                  <a:schemeClr val="bg1"/>
                </a:solidFill>
              </a:rPr>
              <a:t>3.5cm</a:t>
            </a:r>
            <a:endParaRPr kumimoji="1" lang="ja-JP" altLang="en-US" dirty="0">
              <a:solidFill>
                <a:schemeClr val="bg1"/>
              </a:solidFill>
            </a:endParaRPr>
          </a:p>
        </p:txBody>
      </p:sp>
      <p:sp>
        <p:nvSpPr>
          <p:cNvPr id="15" name="テキスト ボックス 14">
            <a:extLst>
              <a:ext uri="{FF2B5EF4-FFF2-40B4-BE49-F238E27FC236}">
                <a16:creationId xmlns:a16="http://schemas.microsoft.com/office/drawing/2014/main" id="{F61C03C2-D705-9AF5-6CB7-1A1AD94319E1}"/>
              </a:ext>
            </a:extLst>
          </p:cNvPr>
          <p:cNvSpPr txBox="1"/>
          <p:nvPr/>
        </p:nvSpPr>
        <p:spPr>
          <a:xfrm>
            <a:off x="5012422" y="3692456"/>
            <a:ext cx="1015068" cy="369332"/>
          </a:xfrm>
          <a:prstGeom prst="rect">
            <a:avLst/>
          </a:prstGeom>
          <a:noFill/>
        </p:spPr>
        <p:txBody>
          <a:bodyPr wrap="square" rtlCol="0">
            <a:spAutoFit/>
          </a:bodyPr>
          <a:lstStyle/>
          <a:p>
            <a:r>
              <a:rPr lang="en-US" altLang="ja-JP" dirty="0">
                <a:solidFill>
                  <a:schemeClr val="bg1"/>
                </a:solidFill>
              </a:rPr>
              <a:t>6.5cm</a:t>
            </a:r>
            <a:endParaRPr kumimoji="1" lang="ja-JP" altLang="en-US" dirty="0">
              <a:solidFill>
                <a:schemeClr val="bg1"/>
              </a:solidFill>
            </a:endParaRPr>
          </a:p>
        </p:txBody>
      </p:sp>
    </p:spTree>
    <p:extLst>
      <p:ext uri="{BB962C8B-B14F-4D97-AF65-F5344CB8AC3E}">
        <p14:creationId xmlns:p14="http://schemas.microsoft.com/office/powerpoint/2010/main" val="308995030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16FAD4CC-1ABE-4CF1-10E8-9D335EBA97E0}"/>
              </a:ext>
            </a:extLst>
          </p:cNvPr>
          <p:cNvSpPr>
            <a:spLocks noGrp="1"/>
          </p:cNvSpPr>
          <p:nvPr>
            <p:ph type="sldNum" sz="quarter" idx="12"/>
          </p:nvPr>
        </p:nvSpPr>
        <p:spPr>
          <a:xfrm>
            <a:off x="8618552" y="6332496"/>
            <a:ext cx="2743200" cy="365125"/>
          </a:xfrm>
        </p:spPr>
        <p:txBody>
          <a:bodyPr/>
          <a:lstStyle/>
          <a:p>
            <a:fld id="{AB492E1D-532B-4343-855D-235CD69FFFAA}" type="slidenum">
              <a:rPr lang="ja-JP" altLang="en-US" smtClean="0"/>
              <a:pPr/>
              <a:t>54</a:t>
            </a:fld>
            <a:endParaRPr lang="ja-JP" altLang="en-US" dirty="0"/>
          </a:p>
        </p:txBody>
      </p:sp>
      <p:pic>
        <p:nvPicPr>
          <p:cNvPr id="4" name="図 3" descr="グラフ, 等高線グラフ&#10;&#10;自動的に生成された説明">
            <a:extLst>
              <a:ext uri="{FF2B5EF4-FFF2-40B4-BE49-F238E27FC236}">
                <a16:creationId xmlns:a16="http://schemas.microsoft.com/office/drawing/2014/main" id="{6ED289C9-B8F2-20F7-151C-7211B3C6CF90}"/>
              </a:ext>
            </a:extLst>
          </p:cNvPr>
          <p:cNvPicPr>
            <a:picLocks noChangeAspect="1"/>
          </p:cNvPicPr>
          <p:nvPr/>
        </p:nvPicPr>
        <p:blipFill rotWithShape="1">
          <a:blip r:embed="rId2">
            <a:extLst>
              <a:ext uri="{28A0092B-C50C-407E-A947-70E740481C1C}">
                <a14:useLocalDpi xmlns:a14="http://schemas.microsoft.com/office/drawing/2010/main" val="0"/>
              </a:ext>
            </a:extLst>
          </a:blip>
          <a:srcRect t="6023" r="-1533" b="1"/>
          <a:stretch/>
        </p:blipFill>
        <p:spPr>
          <a:xfrm>
            <a:off x="3788193" y="431497"/>
            <a:ext cx="3698564" cy="2994916"/>
          </a:xfrm>
          <a:prstGeom prst="rect">
            <a:avLst/>
          </a:prstGeom>
        </p:spPr>
      </p:pic>
      <p:pic>
        <p:nvPicPr>
          <p:cNvPr id="6" name="図 5" descr="グラフ&#10;&#10;自動的に生成された説明">
            <a:extLst>
              <a:ext uri="{FF2B5EF4-FFF2-40B4-BE49-F238E27FC236}">
                <a16:creationId xmlns:a16="http://schemas.microsoft.com/office/drawing/2014/main" id="{F3A43682-D4D6-81B1-50BF-2E866CB3A42D}"/>
              </a:ext>
            </a:extLst>
          </p:cNvPr>
          <p:cNvPicPr>
            <a:picLocks noChangeAspect="1"/>
          </p:cNvPicPr>
          <p:nvPr/>
        </p:nvPicPr>
        <p:blipFill rotWithShape="1">
          <a:blip r:embed="rId3">
            <a:extLst>
              <a:ext uri="{28A0092B-C50C-407E-A947-70E740481C1C}">
                <a14:useLocalDpi xmlns:a14="http://schemas.microsoft.com/office/drawing/2010/main" val="0"/>
              </a:ext>
            </a:extLst>
          </a:blip>
          <a:srcRect t="5895" r="-24"/>
          <a:stretch/>
        </p:blipFill>
        <p:spPr>
          <a:xfrm>
            <a:off x="4041882" y="3957343"/>
            <a:ext cx="3441173" cy="2832421"/>
          </a:xfrm>
          <a:prstGeom prst="rect">
            <a:avLst/>
          </a:prstGeom>
        </p:spPr>
      </p:pic>
      <p:pic>
        <p:nvPicPr>
          <p:cNvPr id="8" name="図 7" descr="グラフ, 等高線グラフ&#10;&#10;自動的に生成された説明">
            <a:extLst>
              <a:ext uri="{FF2B5EF4-FFF2-40B4-BE49-F238E27FC236}">
                <a16:creationId xmlns:a16="http://schemas.microsoft.com/office/drawing/2014/main" id="{635C1021-CB5A-36E6-437E-A82BF1E0759E}"/>
              </a:ext>
            </a:extLst>
          </p:cNvPr>
          <p:cNvPicPr>
            <a:picLocks noChangeAspect="1"/>
          </p:cNvPicPr>
          <p:nvPr/>
        </p:nvPicPr>
        <p:blipFill rotWithShape="1">
          <a:blip r:embed="rId4">
            <a:extLst>
              <a:ext uri="{28A0092B-C50C-407E-A947-70E740481C1C}">
                <a14:useLocalDpi xmlns:a14="http://schemas.microsoft.com/office/drawing/2010/main" val="0"/>
              </a:ext>
            </a:extLst>
          </a:blip>
          <a:srcRect t="6385" r="606"/>
          <a:stretch/>
        </p:blipFill>
        <p:spPr>
          <a:xfrm>
            <a:off x="0" y="543235"/>
            <a:ext cx="3615656" cy="2979309"/>
          </a:xfrm>
          <a:prstGeom prst="rect">
            <a:avLst/>
          </a:prstGeom>
        </p:spPr>
      </p:pic>
      <p:pic>
        <p:nvPicPr>
          <p:cNvPr id="10" name="図 9" descr="グラフ&#10;&#10;自動的に生成された説明">
            <a:extLst>
              <a:ext uri="{FF2B5EF4-FFF2-40B4-BE49-F238E27FC236}">
                <a16:creationId xmlns:a16="http://schemas.microsoft.com/office/drawing/2014/main" id="{69B9DB95-7CFE-E443-806A-E6EE240CC1E7}"/>
              </a:ext>
            </a:extLst>
          </p:cNvPr>
          <p:cNvPicPr>
            <a:picLocks noChangeAspect="1"/>
          </p:cNvPicPr>
          <p:nvPr/>
        </p:nvPicPr>
        <p:blipFill rotWithShape="1">
          <a:blip r:embed="rId5">
            <a:extLst>
              <a:ext uri="{28A0092B-C50C-407E-A947-70E740481C1C}">
                <a14:useLocalDpi xmlns:a14="http://schemas.microsoft.com/office/drawing/2010/main" val="0"/>
              </a:ext>
            </a:extLst>
          </a:blip>
          <a:srcRect t="7074" r="-468"/>
          <a:stretch/>
        </p:blipFill>
        <p:spPr>
          <a:xfrm>
            <a:off x="15504" y="3908516"/>
            <a:ext cx="3621039" cy="2930076"/>
          </a:xfrm>
          <a:prstGeom prst="rect">
            <a:avLst/>
          </a:prstGeom>
        </p:spPr>
      </p:pic>
      <p:sp>
        <p:nvSpPr>
          <p:cNvPr id="15" name="テキスト ボックス 14">
            <a:extLst>
              <a:ext uri="{FF2B5EF4-FFF2-40B4-BE49-F238E27FC236}">
                <a16:creationId xmlns:a16="http://schemas.microsoft.com/office/drawing/2014/main" id="{9DC176F0-623D-819D-F148-18F4A60BADD3}"/>
              </a:ext>
            </a:extLst>
          </p:cNvPr>
          <p:cNvSpPr txBox="1"/>
          <p:nvPr/>
        </p:nvSpPr>
        <p:spPr>
          <a:xfrm>
            <a:off x="1378776" y="3508406"/>
            <a:ext cx="1995115" cy="400110"/>
          </a:xfrm>
          <a:prstGeom prst="rect">
            <a:avLst/>
          </a:prstGeom>
          <a:noFill/>
        </p:spPr>
        <p:txBody>
          <a:bodyPr wrap="square" rtlCol="0">
            <a:spAutoFit/>
          </a:bodyPr>
          <a:lstStyle/>
          <a:p>
            <a:r>
              <a:rPr lang="en-US" altLang="ja-JP" sz="2000" dirty="0"/>
              <a:t>d</a:t>
            </a:r>
            <a:r>
              <a:rPr kumimoji="1" lang="en-US" altLang="ja-JP" sz="2000" dirty="0"/>
              <a:t>=0.28m</a:t>
            </a:r>
            <a:endParaRPr kumimoji="1" lang="ja-JP" altLang="en-US" sz="2000" dirty="0"/>
          </a:p>
        </p:txBody>
      </p:sp>
      <p:sp>
        <p:nvSpPr>
          <p:cNvPr id="16" name="テキスト ボックス 15">
            <a:extLst>
              <a:ext uri="{FF2B5EF4-FFF2-40B4-BE49-F238E27FC236}">
                <a16:creationId xmlns:a16="http://schemas.microsoft.com/office/drawing/2014/main" id="{0E1A2755-62F5-31B8-4471-E4510B3B5668}"/>
              </a:ext>
            </a:extLst>
          </p:cNvPr>
          <p:cNvSpPr txBox="1"/>
          <p:nvPr/>
        </p:nvSpPr>
        <p:spPr>
          <a:xfrm>
            <a:off x="5098442" y="3491823"/>
            <a:ext cx="1995115" cy="400110"/>
          </a:xfrm>
          <a:prstGeom prst="rect">
            <a:avLst/>
          </a:prstGeom>
          <a:noFill/>
        </p:spPr>
        <p:txBody>
          <a:bodyPr wrap="square" rtlCol="0">
            <a:spAutoFit/>
          </a:bodyPr>
          <a:lstStyle/>
          <a:p>
            <a:r>
              <a:rPr lang="en-US" altLang="ja-JP" sz="2000" dirty="0"/>
              <a:t>d</a:t>
            </a:r>
            <a:r>
              <a:rPr kumimoji="1" lang="en-US" altLang="ja-JP" sz="2000" dirty="0"/>
              <a:t>=0.29m</a:t>
            </a:r>
            <a:endParaRPr kumimoji="1" lang="ja-JP" altLang="en-US" sz="2000" dirty="0"/>
          </a:p>
        </p:txBody>
      </p:sp>
      <p:sp>
        <p:nvSpPr>
          <p:cNvPr id="18" name="テキスト ボックス 17">
            <a:extLst>
              <a:ext uri="{FF2B5EF4-FFF2-40B4-BE49-F238E27FC236}">
                <a16:creationId xmlns:a16="http://schemas.microsoft.com/office/drawing/2014/main" id="{7C08615E-D642-C53B-872C-4AD0084240C3}"/>
              </a:ext>
            </a:extLst>
          </p:cNvPr>
          <p:cNvSpPr txBox="1"/>
          <p:nvPr/>
        </p:nvSpPr>
        <p:spPr>
          <a:xfrm>
            <a:off x="842838" y="159026"/>
            <a:ext cx="4794637" cy="382530"/>
          </a:xfrm>
          <a:prstGeom prst="rect">
            <a:avLst/>
          </a:prstGeom>
          <a:noFill/>
        </p:spPr>
        <p:txBody>
          <a:bodyPr wrap="square" rtlCol="0">
            <a:spAutoFit/>
          </a:bodyPr>
          <a:lstStyle/>
          <a:p>
            <a:r>
              <a:rPr lang="en-US" altLang="ja-JP" dirty="0"/>
              <a:t>Tx-Rx(</a:t>
            </a:r>
            <a:r>
              <a:rPr lang="ja-JP" altLang="en-US" dirty="0"/>
              <a:t>どちらもパイプと垂直</a:t>
            </a:r>
            <a:r>
              <a:rPr lang="en-US" altLang="ja-JP" dirty="0"/>
              <a:t>)</a:t>
            </a:r>
            <a:endParaRPr kumimoji="1" lang="ja-JP" altLang="en-US" dirty="0"/>
          </a:p>
        </p:txBody>
      </p:sp>
      <p:pic>
        <p:nvPicPr>
          <p:cNvPr id="9" name="図 8" descr="グラフ&#10;&#10;自動的に生成された説明">
            <a:extLst>
              <a:ext uri="{FF2B5EF4-FFF2-40B4-BE49-F238E27FC236}">
                <a16:creationId xmlns:a16="http://schemas.microsoft.com/office/drawing/2014/main" id="{C8F6864F-F43F-CC9B-4841-2AAF3994C71B}"/>
              </a:ext>
            </a:extLst>
          </p:cNvPr>
          <p:cNvPicPr>
            <a:picLocks noChangeAspect="1"/>
          </p:cNvPicPr>
          <p:nvPr/>
        </p:nvPicPr>
        <p:blipFill rotWithShape="1">
          <a:blip r:embed="rId6">
            <a:extLst>
              <a:ext uri="{28A0092B-C50C-407E-A947-70E740481C1C}">
                <a14:useLocalDpi xmlns:a14="http://schemas.microsoft.com/office/drawing/2010/main" val="0"/>
              </a:ext>
            </a:extLst>
          </a:blip>
          <a:srcRect l="24283" t="8929" r="25443" b="49060"/>
          <a:stretch/>
        </p:blipFill>
        <p:spPr>
          <a:xfrm>
            <a:off x="8969542" y="0"/>
            <a:ext cx="3222457" cy="3808039"/>
          </a:xfrm>
          <a:prstGeom prst="rect">
            <a:avLst/>
          </a:prstGeom>
        </p:spPr>
      </p:pic>
      <p:sp>
        <p:nvSpPr>
          <p:cNvPr id="5" name="楕円 4">
            <a:extLst>
              <a:ext uri="{FF2B5EF4-FFF2-40B4-BE49-F238E27FC236}">
                <a16:creationId xmlns:a16="http://schemas.microsoft.com/office/drawing/2014/main" id="{30EA6710-5F45-7D4E-A161-1F7F5FC15C5F}"/>
              </a:ext>
            </a:extLst>
          </p:cNvPr>
          <p:cNvSpPr/>
          <p:nvPr/>
        </p:nvSpPr>
        <p:spPr>
          <a:xfrm rot="20172305">
            <a:off x="1251691" y="1084697"/>
            <a:ext cx="984693" cy="234892"/>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31D84CF7-1EC2-FA82-B112-9169A72C8001}"/>
              </a:ext>
            </a:extLst>
          </p:cNvPr>
          <p:cNvSpPr txBox="1"/>
          <p:nvPr/>
        </p:nvSpPr>
        <p:spPr>
          <a:xfrm>
            <a:off x="7994708" y="4077050"/>
            <a:ext cx="3691156" cy="646331"/>
          </a:xfrm>
          <a:prstGeom prst="rect">
            <a:avLst/>
          </a:prstGeom>
          <a:noFill/>
        </p:spPr>
        <p:txBody>
          <a:bodyPr wrap="square" rtlCol="0">
            <a:spAutoFit/>
          </a:bodyPr>
          <a:lstStyle/>
          <a:p>
            <a:r>
              <a:rPr kumimoji="1" lang="ja-JP" altLang="en-US" dirty="0"/>
              <a:t>・広く散らばっている</a:t>
            </a:r>
            <a:endParaRPr kumimoji="1" lang="en-US" altLang="ja-JP" dirty="0"/>
          </a:p>
          <a:p>
            <a:r>
              <a:rPr lang="ja-JP" altLang="en-US" dirty="0"/>
              <a:t>・位相から特に読み取れない</a:t>
            </a:r>
            <a:endParaRPr kumimoji="1" lang="ja-JP" altLang="en-US" dirty="0"/>
          </a:p>
        </p:txBody>
      </p:sp>
    </p:spTree>
    <p:extLst>
      <p:ext uri="{BB962C8B-B14F-4D97-AF65-F5344CB8AC3E}">
        <p14:creationId xmlns:p14="http://schemas.microsoft.com/office/powerpoint/2010/main" val="111317103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16FAD4CC-1ABE-4CF1-10E8-9D335EBA97E0}"/>
              </a:ext>
            </a:extLst>
          </p:cNvPr>
          <p:cNvSpPr>
            <a:spLocks noGrp="1"/>
          </p:cNvSpPr>
          <p:nvPr>
            <p:ph type="sldNum" sz="quarter" idx="12"/>
          </p:nvPr>
        </p:nvSpPr>
        <p:spPr>
          <a:xfrm>
            <a:off x="8618552" y="6332496"/>
            <a:ext cx="2743200" cy="365125"/>
          </a:xfrm>
        </p:spPr>
        <p:txBody>
          <a:bodyPr/>
          <a:lstStyle/>
          <a:p>
            <a:fld id="{AB492E1D-532B-4343-855D-235CD69FFFAA}" type="slidenum">
              <a:rPr lang="ja-JP" altLang="en-US" smtClean="0"/>
              <a:pPr/>
              <a:t>55</a:t>
            </a:fld>
            <a:endParaRPr lang="ja-JP" altLang="en-US" dirty="0"/>
          </a:p>
        </p:txBody>
      </p:sp>
      <p:pic>
        <p:nvPicPr>
          <p:cNvPr id="12" name="図 11" descr="グラフ, 等高線グラフ&#10;&#10;自動的に生成された説明">
            <a:extLst>
              <a:ext uri="{FF2B5EF4-FFF2-40B4-BE49-F238E27FC236}">
                <a16:creationId xmlns:a16="http://schemas.microsoft.com/office/drawing/2014/main" id="{4E5E0262-C806-9EB4-0792-CEC23E97A5C3}"/>
              </a:ext>
            </a:extLst>
          </p:cNvPr>
          <p:cNvPicPr>
            <a:picLocks noChangeAspect="1"/>
          </p:cNvPicPr>
          <p:nvPr/>
        </p:nvPicPr>
        <p:blipFill rotWithShape="1">
          <a:blip r:embed="rId2">
            <a:extLst>
              <a:ext uri="{28A0092B-C50C-407E-A947-70E740481C1C}">
                <a14:useLocalDpi xmlns:a14="http://schemas.microsoft.com/office/drawing/2010/main" val="0"/>
              </a:ext>
            </a:extLst>
          </a:blip>
          <a:srcRect t="5277" r="1088"/>
          <a:stretch/>
        </p:blipFill>
        <p:spPr>
          <a:xfrm>
            <a:off x="3750103" y="541556"/>
            <a:ext cx="3418456" cy="3009228"/>
          </a:xfrm>
          <a:prstGeom prst="rect">
            <a:avLst/>
          </a:prstGeom>
        </p:spPr>
      </p:pic>
      <p:pic>
        <p:nvPicPr>
          <p:cNvPr id="14" name="図 13" descr="グラフ, 等高線グラフ&#10;&#10;自動的に生成された説明">
            <a:extLst>
              <a:ext uri="{FF2B5EF4-FFF2-40B4-BE49-F238E27FC236}">
                <a16:creationId xmlns:a16="http://schemas.microsoft.com/office/drawing/2014/main" id="{414BFB79-B817-5DDE-2AD6-D51D4771F6BF}"/>
              </a:ext>
            </a:extLst>
          </p:cNvPr>
          <p:cNvPicPr>
            <a:picLocks noChangeAspect="1"/>
          </p:cNvPicPr>
          <p:nvPr/>
        </p:nvPicPr>
        <p:blipFill rotWithShape="1">
          <a:blip r:embed="rId3">
            <a:extLst>
              <a:ext uri="{28A0092B-C50C-407E-A947-70E740481C1C}">
                <a14:useLocalDpi xmlns:a14="http://schemas.microsoft.com/office/drawing/2010/main" val="0"/>
              </a:ext>
            </a:extLst>
          </a:blip>
          <a:srcRect t="5776" r="1423"/>
          <a:stretch/>
        </p:blipFill>
        <p:spPr>
          <a:xfrm>
            <a:off x="3750102" y="3974108"/>
            <a:ext cx="3418456" cy="2858586"/>
          </a:xfrm>
          <a:prstGeom prst="rect">
            <a:avLst/>
          </a:prstGeom>
        </p:spPr>
      </p:pic>
      <p:sp>
        <p:nvSpPr>
          <p:cNvPr id="17" name="テキスト ボックス 16">
            <a:extLst>
              <a:ext uri="{FF2B5EF4-FFF2-40B4-BE49-F238E27FC236}">
                <a16:creationId xmlns:a16="http://schemas.microsoft.com/office/drawing/2014/main" id="{04E327FB-0066-A0C5-FE7B-B676E4637181}"/>
              </a:ext>
            </a:extLst>
          </p:cNvPr>
          <p:cNvSpPr txBox="1"/>
          <p:nvPr/>
        </p:nvSpPr>
        <p:spPr>
          <a:xfrm>
            <a:off x="4900883" y="3573998"/>
            <a:ext cx="1995115" cy="400110"/>
          </a:xfrm>
          <a:prstGeom prst="rect">
            <a:avLst/>
          </a:prstGeom>
          <a:noFill/>
        </p:spPr>
        <p:txBody>
          <a:bodyPr wrap="square" rtlCol="0">
            <a:spAutoFit/>
          </a:bodyPr>
          <a:lstStyle/>
          <a:p>
            <a:r>
              <a:rPr lang="en-US" altLang="ja-JP" sz="2000" dirty="0"/>
              <a:t>d</a:t>
            </a:r>
            <a:r>
              <a:rPr kumimoji="1" lang="en-US" altLang="ja-JP" sz="2000" dirty="0"/>
              <a:t>=0.32m</a:t>
            </a:r>
            <a:endParaRPr kumimoji="1" lang="ja-JP" altLang="en-US" sz="2000" dirty="0"/>
          </a:p>
        </p:txBody>
      </p:sp>
      <p:sp>
        <p:nvSpPr>
          <p:cNvPr id="18" name="テキスト ボックス 17">
            <a:extLst>
              <a:ext uri="{FF2B5EF4-FFF2-40B4-BE49-F238E27FC236}">
                <a16:creationId xmlns:a16="http://schemas.microsoft.com/office/drawing/2014/main" id="{7C08615E-D642-C53B-872C-4AD0084240C3}"/>
              </a:ext>
            </a:extLst>
          </p:cNvPr>
          <p:cNvSpPr txBox="1"/>
          <p:nvPr/>
        </p:nvSpPr>
        <p:spPr>
          <a:xfrm>
            <a:off x="842838" y="159026"/>
            <a:ext cx="4794637" cy="382530"/>
          </a:xfrm>
          <a:prstGeom prst="rect">
            <a:avLst/>
          </a:prstGeom>
          <a:noFill/>
        </p:spPr>
        <p:txBody>
          <a:bodyPr wrap="square" rtlCol="0">
            <a:spAutoFit/>
          </a:bodyPr>
          <a:lstStyle/>
          <a:p>
            <a:r>
              <a:rPr lang="en-US" altLang="ja-JP" dirty="0"/>
              <a:t>Tx-Rx(</a:t>
            </a:r>
            <a:r>
              <a:rPr lang="ja-JP" altLang="en-US" dirty="0"/>
              <a:t>どちらもパイプと垂直</a:t>
            </a:r>
            <a:r>
              <a:rPr lang="en-US" altLang="ja-JP" dirty="0"/>
              <a:t>)</a:t>
            </a:r>
            <a:endParaRPr kumimoji="1" lang="ja-JP" altLang="en-US" dirty="0"/>
          </a:p>
        </p:txBody>
      </p:sp>
      <p:pic>
        <p:nvPicPr>
          <p:cNvPr id="5" name="図 4" descr="グラフ, 等高線グラフ&#10;&#10;自動的に生成された説明">
            <a:extLst>
              <a:ext uri="{FF2B5EF4-FFF2-40B4-BE49-F238E27FC236}">
                <a16:creationId xmlns:a16="http://schemas.microsoft.com/office/drawing/2014/main" id="{6A73D8B0-01A7-BDE1-2742-749B717325FD}"/>
              </a:ext>
            </a:extLst>
          </p:cNvPr>
          <p:cNvPicPr>
            <a:picLocks noChangeAspect="1"/>
          </p:cNvPicPr>
          <p:nvPr/>
        </p:nvPicPr>
        <p:blipFill rotWithShape="1">
          <a:blip r:embed="rId4">
            <a:extLst>
              <a:ext uri="{28A0092B-C50C-407E-A947-70E740481C1C}">
                <a14:useLocalDpi xmlns:a14="http://schemas.microsoft.com/office/drawing/2010/main" val="0"/>
              </a:ext>
            </a:extLst>
          </a:blip>
          <a:srcRect l="2441" t="4192" r="1379"/>
          <a:stretch/>
        </p:blipFill>
        <p:spPr>
          <a:xfrm>
            <a:off x="1" y="541557"/>
            <a:ext cx="3165859" cy="3009228"/>
          </a:xfrm>
          <a:prstGeom prst="rect">
            <a:avLst/>
          </a:prstGeom>
        </p:spPr>
      </p:pic>
      <p:pic>
        <p:nvPicPr>
          <p:cNvPr id="9" name="図 8" descr="グラフ&#10;&#10;自動的に生成された説明">
            <a:extLst>
              <a:ext uri="{FF2B5EF4-FFF2-40B4-BE49-F238E27FC236}">
                <a16:creationId xmlns:a16="http://schemas.microsoft.com/office/drawing/2014/main" id="{F711A940-01FA-477B-2912-678FA39AA929}"/>
              </a:ext>
            </a:extLst>
          </p:cNvPr>
          <p:cNvPicPr>
            <a:picLocks noChangeAspect="1"/>
          </p:cNvPicPr>
          <p:nvPr/>
        </p:nvPicPr>
        <p:blipFill rotWithShape="1">
          <a:blip r:embed="rId5">
            <a:extLst>
              <a:ext uri="{28A0092B-C50C-407E-A947-70E740481C1C}">
                <a14:useLocalDpi xmlns:a14="http://schemas.microsoft.com/office/drawing/2010/main" val="0"/>
              </a:ext>
            </a:extLst>
          </a:blip>
          <a:srcRect l="4264" t="4963" r="3152"/>
          <a:stretch/>
        </p:blipFill>
        <p:spPr>
          <a:xfrm>
            <a:off x="116430" y="3908517"/>
            <a:ext cx="3049430" cy="2943311"/>
          </a:xfrm>
          <a:prstGeom prst="rect">
            <a:avLst/>
          </a:prstGeom>
        </p:spPr>
      </p:pic>
      <p:sp>
        <p:nvSpPr>
          <p:cNvPr id="11" name="テキスト ボックス 10">
            <a:extLst>
              <a:ext uri="{FF2B5EF4-FFF2-40B4-BE49-F238E27FC236}">
                <a16:creationId xmlns:a16="http://schemas.microsoft.com/office/drawing/2014/main" id="{01D6DFA5-73EB-4163-1F33-9F963CDC8F10}"/>
              </a:ext>
            </a:extLst>
          </p:cNvPr>
          <p:cNvSpPr txBox="1"/>
          <p:nvPr/>
        </p:nvSpPr>
        <p:spPr>
          <a:xfrm>
            <a:off x="989487" y="3573998"/>
            <a:ext cx="1995115" cy="400110"/>
          </a:xfrm>
          <a:prstGeom prst="rect">
            <a:avLst/>
          </a:prstGeom>
          <a:noFill/>
        </p:spPr>
        <p:txBody>
          <a:bodyPr wrap="square" rtlCol="0">
            <a:spAutoFit/>
          </a:bodyPr>
          <a:lstStyle/>
          <a:p>
            <a:r>
              <a:rPr lang="en-US" altLang="ja-JP" sz="2000" dirty="0"/>
              <a:t>d</a:t>
            </a:r>
            <a:r>
              <a:rPr kumimoji="1" lang="en-US" altLang="ja-JP" sz="2000" dirty="0"/>
              <a:t>=0.31m</a:t>
            </a:r>
            <a:endParaRPr kumimoji="1" lang="ja-JP" altLang="en-US" sz="2000" dirty="0"/>
          </a:p>
        </p:txBody>
      </p:sp>
      <p:sp>
        <p:nvSpPr>
          <p:cNvPr id="3" name="テキスト ボックス 2">
            <a:extLst>
              <a:ext uri="{FF2B5EF4-FFF2-40B4-BE49-F238E27FC236}">
                <a16:creationId xmlns:a16="http://schemas.microsoft.com/office/drawing/2014/main" id="{5A945B1B-18A3-6023-0DDB-E18E779172E0}"/>
              </a:ext>
            </a:extLst>
          </p:cNvPr>
          <p:cNvSpPr txBox="1"/>
          <p:nvPr/>
        </p:nvSpPr>
        <p:spPr>
          <a:xfrm>
            <a:off x="7935985" y="1283516"/>
            <a:ext cx="3489821" cy="3693319"/>
          </a:xfrm>
          <a:prstGeom prst="rect">
            <a:avLst/>
          </a:prstGeom>
          <a:noFill/>
        </p:spPr>
        <p:txBody>
          <a:bodyPr wrap="square" rtlCol="0">
            <a:spAutoFit/>
          </a:bodyPr>
          <a:lstStyle/>
          <a:p>
            <a:r>
              <a:rPr lang="ja-JP" altLang="en-US" dirty="0"/>
              <a:t>・</a:t>
            </a:r>
            <a:r>
              <a:rPr lang="en-US" altLang="ja-JP" dirty="0"/>
              <a:t>d</a:t>
            </a:r>
            <a:r>
              <a:rPr kumimoji="1" lang="en-US" altLang="ja-JP" dirty="0"/>
              <a:t>=0.31m</a:t>
            </a:r>
            <a:r>
              <a:rPr kumimoji="1" lang="ja-JP" altLang="en-US" dirty="0"/>
              <a:t>あたりで一旦振幅の反応が弱くなる</a:t>
            </a:r>
            <a:endParaRPr kumimoji="1" lang="en-US" altLang="ja-JP" dirty="0"/>
          </a:p>
          <a:p>
            <a:r>
              <a:rPr lang="en-US" altLang="ja-JP" dirty="0"/>
              <a:t>:d=0.28m</a:t>
            </a:r>
            <a:r>
              <a:rPr lang="ja-JP" altLang="en-US" dirty="0"/>
              <a:t>あたりから本格的に見える、直径</a:t>
            </a:r>
            <a:r>
              <a:rPr lang="en-US" altLang="ja-JP" dirty="0"/>
              <a:t>3cm</a:t>
            </a:r>
            <a:r>
              <a:rPr lang="ja-JP" altLang="en-US" dirty="0"/>
              <a:t>を考えると</a:t>
            </a:r>
            <a:endParaRPr lang="en-US" altLang="ja-JP" dirty="0"/>
          </a:p>
          <a:p>
            <a:r>
              <a:rPr kumimoji="1" lang="ja-JP" altLang="en-US" dirty="0"/>
              <a:t>パイプの中心で見えにくくなる？</a:t>
            </a:r>
            <a:endParaRPr kumimoji="1" lang="en-US" altLang="ja-JP" dirty="0"/>
          </a:p>
          <a:p>
            <a:endParaRPr lang="en-US" altLang="ja-JP" dirty="0"/>
          </a:p>
          <a:p>
            <a:r>
              <a:rPr kumimoji="1" lang="ja-JP" altLang="en-US" dirty="0"/>
              <a:t>再び</a:t>
            </a:r>
            <a:r>
              <a:rPr kumimoji="1" lang="en-US" altLang="ja-JP" dirty="0"/>
              <a:t>d=</a:t>
            </a:r>
            <a:r>
              <a:rPr kumimoji="1" lang="ja-JP" altLang="en-US" dirty="0"/>
              <a:t>０</a:t>
            </a:r>
            <a:r>
              <a:rPr kumimoji="1" lang="en-US" altLang="ja-JP" dirty="0"/>
              <a:t>.32</a:t>
            </a:r>
            <a:r>
              <a:rPr kumimoji="1" lang="ja-JP" altLang="en-US" dirty="0"/>
              <a:t>あたりから良く見えるようになる</a:t>
            </a:r>
            <a:endParaRPr kumimoji="1" lang="en-US" altLang="ja-JP" dirty="0"/>
          </a:p>
          <a:p>
            <a:endParaRPr lang="en-US" altLang="ja-JP" dirty="0"/>
          </a:p>
          <a:p>
            <a:r>
              <a:rPr kumimoji="1" lang="ja-JP" altLang="en-US" dirty="0"/>
              <a:t>・位相も反応が見られるが、パイプの向きはわからない</a:t>
            </a:r>
            <a:endParaRPr kumimoji="1" lang="en-US" altLang="ja-JP" dirty="0"/>
          </a:p>
          <a:p>
            <a:endParaRPr kumimoji="1" lang="ja-JP" altLang="en-US" dirty="0"/>
          </a:p>
        </p:txBody>
      </p:sp>
    </p:spTree>
    <p:extLst>
      <p:ext uri="{BB962C8B-B14F-4D97-AF65-F5344CB8AC3E}">
        <p14:creationId xmlns:p14="http://schemas.microsoft.com/office/powerpoint/2010/main" val="129198524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D13CC712-5F02-75F5-5460-9321E6290BAF}"/>
              </a:ext>
            </a:extLst>
          </p:cNvPr>
          <p:cNvSpPr>
            <a:spLocks noGrp="1"/>
          </p:cNvSpPr>
          <p:nvPr>
            <p:ph type="sldNum" sz="quarter" idx="12"/>
          </p:nvPr>
        </p:nvSpPr>
        <p:spPr/>
        <p:txBody>
          <a:bodyPr/>
          <a:lstStyle/>
          <a:p>
            <a:fld id="{AB492E1D-532B-4343-855D-235CD69FFFAA}" type="slidenum">
              <a:rPr lang="ja-JP" altLang="en-US" smtClean="0"/>
              <a:pPr/>
              <a:t>56</a:t>
            </a:fld>
            <a:endParaRPr lang="ja-JP" altLang="en-US" dirty="0"/>
          </a:p>
        </p:txBody>
      </p:sp>
      <p:pic>
        <p:nvPicPr>
          <p:cNvPr id="8" name="図 7" descr="グラフ, 等高線グラフ&#10;&#10;自動的に生成された説明">
            <a:extLst>
              <a:ext uri="{FF2B5EF4-FFF2-40B4-BE49-F238E27FC236}">
                <a16:creationId xmlns:a16="http://schemas.microsoft.com/office/drawing/2014/main" id="{5D566675-9497-BC13-4A8B-1A38B6F38468}"/>
              </a:ext>
            </a:extLst>
          </p:cNvPr>
          <p:cNvPicPr>
            <a:picLocks noChangeAspect="1"/>
          </p:cNvPicPr>
          <p:nvPr/>
        </p:nvPicPr>
        <p:blipFill rotWithShape="1">
          <a:blip r:embed="rId2">
            <a:extLst>
              <a:ext uri="{28A0092B-C50C-407E-A947-70E740481C1C}">
                <a14:useLocalDpi xmlns:a14="http://schemas.microsoft.com/office/drawing/2010/main" val="0"/>
              </a:ext>
            </a:extLst>
          </a:blip>
          <a:srcRect t="4081" r="6897"/>
          <a:stretch/>
        </p:blipFill>
        <p:spPr>
          <a:xfrm>
            <a:off x="24371" y="427951"/>
            <a:ext cx="3369229" cy="3231673"/>
          </a:xfrm>
          <a:prstGeom prst="rect">
            <a:avLst/>
          </a:prstGeom>
        </p:spPr>
      </p:pic>
      <p:sp>
        <p:nvSpPr>
          <p:cNvPr id="3" name="テキスト ボックス 2">
            <a:extLst>
              <a:ext uri="{FF2B5EF4-FFF2-40B4-BE49-F238E27FC236}">
                <a16:creationId xmlns:a16="http://schemas.microsoft.com/office/drawing/2014/main" id="{5463FB44-1069-BF54-F6D5-5E9C42382CB6}"/>
              </a:ext>
            </a:extLst>
          </p:cNvPr>
          <p:cNvSpPr txBox="1"/>
          <p:nvPr/>
        </p:nvSpPr>
        <p:spPr>
          <a:xfrm>
            <a:off x="876394" y="45421"/>
            <a:ext cx="4794637" cy="382530"/>
          </a:xfrm>
          <a:prstGeom prst="rect">
            <a:avLst/>
          </a:prstGeom>
          <a:noFill/>
        </p:spPr>
        <p:txBody>
          <a:bodyPr wrap="square" rtlCol="0">
            <a:spAutoFit/>
          </a:bodyPr>
          <a:lstStyle/>
          <a:p>
            <a:r>
              <a:rPr lang="en-US" altLang="ja-JP" dirty="0"/>
              <a:t>Tx-Rx(</a:t>
            </a:r>
            <a:r>
              <a:rPr lang="ja-JP" altLang="en-US" dirty="0"/>
              <a:t>どちらもパイプと平行</a:t>
            </a:r>
            <a:r>
              <a:rPr lang="en-US" altLang="ja-JP" dirty="0"/>
              <a:t>)</a:t>
            </a:r>
            <a:endParaRPr kumimoji="1" lang="ja-JP" altLang="en-US" dirty="0"/>
          </a:p>
        </p:txBody>
      </p:sp>
      <p:pic>
        <p:nvPicPr>
          <p:cNvPr id="7" name="図 6" descr="グラフ, 等高線グラフ&#10;&#10;自動的に生成された説明">
            <a:extLst>
              <a:ext uri="{FF2B5EF4-FFF2-40B4-BE49-F238E27FC236}">
                <a16:creationId xmlns:a16="http://schemas.microsoft.com/office/drawing/2014/main" id="{19F07522-BBBA-9429-0E24-652E12F217E5}"/>
              </a:ext>
            </a:extLst>
          </p:cNvPr>
          <p:cNvPicPr>
            <a:picLocks noChangeAspect="1"/>
          </p:cNvPicPr>
          <p:nvPr/>
        </p:nvPicPr>
        <p:blipFill rotWithShape="1">
          <a:blip r:embed="rId3">
            <a:extLst>
              <a:ext uri="{28A0092B-C50C-407E-A947-70E740481C1C}">
                <a14:useLocalDpi xmlns:a14="http://schemas.microsoft.com/office/drawing/2010/main" val="0"/>
              </a:ext>
            </a:extLst>
          </a:blip>
          <a:srcRect t="4929" r="819"/>
          <a:stretch/>
        </p:blipFill>
        <p:spPr>
          <a:xfrm>
            <a:off x="0" y="3769299"/>
            <a:ext cx="3393600" cy="3137533"/>
          </a:xfrm>
          <a:prstGeom prst="rect">
            <a:avLst/>
          </a:prstGeom>
        </p:spPr>
      </p:pic>
      <p:sp>
        <p:nvSpPr>
          <p:cNvPr id="9" name="テキスト ボックス 8">
            <a:extLst>
              <a:ext uri="{FF2B5EF4-FFF2-40B4-BE49-F238E27FC236}">
                <a16:creationId xmlns:a16="http://schemas.microsoft.com/office/drawing/2014/main" id="{67BBD59F-C625-FF9C-B308-249AAFFA5A67}"/>
              </a:ext>
            </a:extLst>
          </p:cNvPr>
          <p:cNvSpPr txBox="1"/>
          <p:nvPr/>
        </p:nvSpPr>
        <p:spPr>
          <a:xfrm>
            <a:off x="0" y="3567883"/>
            <a:ext cx="1995115" cy="400110"/>
          </a:xfrm>
          <a:prstGeom prst="rect">
            <a:avLst/>
          </a:prstGeom>
          <a:noFill/>
        </p:spPr>
        <p:txBody>
          <a:bodyPr wrap="square" rtlCol="0">
            <a:spAutoFit/>
          </a:bodyPr>
          <a:lstStyle/>
          <a:p>
            <a:r>
              <a:rPr lang="en-US" altLang="ja-JP" sz="2000" dirty="0"/>
              <a:t>d</a:t>
            </a:r>
            <a:r>
              <a:rPr kumimoji="1" lang="en-US" altLang="ja-JP" sz="2000" dirty="0"/>
              <a:t>=0.28m</a:t>
            </a:r>
            <a:endParaRPr kumimoji="1" lang="ja-JP" altLang="en-US" sz="2000" dirty="0"/>
          </a:p>
        </p:txBody>
      </p:sp>
      <p:pic>
        <p:nvPicPr>
          <p:cNvPr id="11" name="図 10" descr="グラフ, 等高線グラフ&#10;&#10;自動的に生成された説明">
            <a:extLst>
              <a:ext uri="{FF2B5EF4-FFF2-40B4-BE49-F238E27FC236}">
                <a16:creationId xmlns:a16="http://schemas.microsoft.com/office/drawing/2014/main" id="{A73EA181-F6F7-4BEE-8D87-2A05956B507E}"/>
              </a:ext>
            </a:extLst>
          </p:cNvPr>
          <p:cNvPicPr>
            <a:picLocks noChangeAspect="1"/>
          </p:cNvPicPr>
          <p:nvPr/>
        </p:nvPicPr>
        <p:blipFill rotWithShape="1">
          <a:blip r:embed="rId4">
            <a:extLst>
              <a:ext uri="{28A0092B-C50C-407E-A947-70E740481C1C}">
                <a14:useLocalDpi xmlns:a14="http://schemas.microsoft.com/office/drawing/2010/main" val="0"/>
              </a:ext>
            </a:extLst>
          </a:blip>
          <a:srcRect l="-1" t="5105" r="-1693"/>
          <a:stretch/>
        </p:blipFill>
        <p:spPr>
          <a:xfrm>
            <a:off x="3802946" y="430349"/>
            <a:ext cx="3638799" cy="3137534"/>
          </a:xfrm>
          <a:prstGeom prst="rect">
            <a:avLst/>
          </a:prstGeom>
        </p:spPr>
      </p:pic>
      <p:pic>
        <p:nvPicPr>
          <p:cNvPr id="13" name="図 12" descr="グラフ, 等高線グラフ&#10;&#10;自動的に生成された説明">
            <a:extLst>
              <a:ext uri="{FF2B5EF4-FFF2-40B4-BE49-F238E27FC236}">
                <a16:creationId xmlns:a16="http://schemas.microsoft.com/office/drawing/2014/main" id="{FDB1824B-C9DA-F1AD-E239-826BEAC9B9BA}"/>
              </a:ext>
            </a:extLst>
          </p:cNvPr>
          <p:cNvPicPr>
            <a:picLocks noChangeAspect="1"/>
          </p:cNvPicPr>
          <p:nvPr/>
        </p:nvPicPr>
        <p:blipFill rotWithShape="1">
          <a:blip r:embed="rId5">
            <a:extLst>
              <a:ext uri="{28A0092B-C50C-407E-A947-70E740481C1C}">
                <a14:useLocalDpi xmlns:a14="http://schemas.microsoft.com/office/drawing/2010/main" val="0"/>
              </a:ext>
            </a:extLst>
          </a:blip>
          <a:srcRect t="5251" r="-1135"/>
          <a:stretch/>
        </p:blipFill>
        <p:spPr>
          <a:xfrm>
            <a:off x="3773770" y="3519573"/>
            <a:ext cx="3697748" cy="3341348"/>
          </a:xfrm>
          <a:prstGeom prst="rect">
            <a:avLst/>
          </a:prstGeom>
        </p:spPr>
      </p:pic>
      <p:sp>
        <p:nvSpPr>
          <p:cNvPr id="14" name="テキスト ボックス 13">
            <a:extLst>
              <a:ext uri="{FF2B5EF4-FFF2-40B4-BE49-F238E27FC236}">
                <a16:creationId xmlns:a16="http://schemas.microsoft.com/office/drawing/2014/main" id="{557D159B-C8B8-B1BB-BF1D-2655F97398A8}"/>
              </a:ext>
            </a:extLst>
          </p:cNvPr>
          <p:cNvSpPr txBox="1"/>
          <p:nvPr/>
        </p:nvSpPr>
        <p:spPr>
          <a:xfrm>
            <a:off x="3773173" y="3517175"/>
            <a:ext cx="1995115" cy="400110"/>
          </a:xfrm>
          <a:prstGeom prst="rect">
            <a:avLst/>
          </a:prstGeom>
          <a:noFill/>
        </p:spPr>
        <p:txBody>
          <a:bodyPr wrap="square" rtlCol="0">
            <a:spAutoFit/>
          </a:bodyPr>
          <a:lstStyle/>
          <a:p>
            <a:r>
              <a:rPr lang="en-US" altLang="ja-JP" sz="2000" dirty="0"/>
              <a:t>d</a:t>
            </a:r>
            <a:r>
              <a:rPr kumimoji="1" lang="en-US" altLang="ja-JP" sz="2000" dirty="0"/>
              <a:t>=0.3m</a:t>
            </a:r>
            <a:endParaRPr kumimoji="1" lang="ja-JP" altLang="en-US" sz="2000" dirty="0"/>
          </a:p>
        </p:txBody>
      </p:sp>
      <p:pic>
        <p:nvPicPr>
          <p:cNvPr id="10" name="図 9" descr="グラフ が含まれている画像&#10;&#10;自動的に生成された説明">
            <a:extLst>
              <a:ext uri="{FF2B5EF4-FFF2-40B4-BE49-F238E27FC236}">
                <a16:creationId xmlns:a16="http://schemas.microsoft.com/office/drawing/2014/main" id="{5017AAD8-5233-CAFC-5518-E1F7D183A82F}"/>
              </a:ext>
            </a:extLst>
          </p:cNvPr>
          <p:cNvPicPr>
            <a:picLocks noChangeAspect="1"/>
          </p:cNvPicPr>
          <p:nvPr/>
        </p:nvPicPr>
        <p:blipFill rotWithShape="1">
          <a:blip r:embed="rId6">
            <a:extLst>
              <a:ext uri="{28A0092B-C50C-407E-A947-70E740481C1C}">
                <a14:useLocalDpi xmlns:a14="http://schemas.microsoft.com/office/drawing/2010/main" val="0"/>
              </a:ext>
            </a:extLst>
          </a:blip>
          <a:srcRect l="5947" t="8318" r="39736" b="61101"/>
          <a:stretch/>
        </p:blipFill>
        <p:spPr>
          <a:xfrm>
            <a:off x="8416605" y="0"/>
            <a:ext cx="3786929" cy="3015073"/>
          </a:xfrm>
          <a:prstGeom prst="rect">
            <a:avLst/>
          </a:prstGeom>
        </p:spPr>
      </p:pic>
      <p:sp>
        <p:nvSpPr>
          <p:cNvPr id="4" name="テキスト ボックス 3">
            <a:extLst>
              <a:ext uri="{FF2B5EF4-FFF2-40B4-BE49-F238E27FC236}">
                <a16:creationId xmlns:a16="http://schemas.microsoft.com/office/drawing/2014/main" id="{4D5676D5-BA5D-841D-33BD-50528574DC7C}"/>
              </a:ext>
            </a:extLst>
          </p:cNvPr>
          <p:cNvSpPr txBox="1"/>
          <p:nvPr/>
        </p:nvSpPr>
        <p:spPr>
          <a:xfrm>
            <a:off x="8022866" y="3517175"/>
            <a:ext cx="3786929" cy="1754326"/>
          </a:xfrm>
          <a:prstGeom prst="rect">
            <a:avLst/>
          </a:prstGeom>
          <a:noFill/>
        </p:spPr>
        <p:txBody>
          <a:bodyPr wrap="square" rtlCol="0">
            <a:spAutoFit/>
          </a:bodyPr>
          <a:lstStyle/>
          <a:p>
            <a:r>
              <a:rPr kumimoji="1" lang="ja-JP" altLang="en-US" dirty="0"/>
              <a:t>・振幅パイプの位置に反応が見られる</a:t>
            </a:r>
            <a:endParaRPr kumimoji="1" lang="en-US" altLang="ja-JP" dirty="0"/>
          </a:p>
          <a:p>
            <a:r>
              <a:rPr lang="ja-JP" altLang="en-US" dirty="0"/>
              <a:t>先程と異なり向きがわかる</a:t>
            </a:r>
            <a:endParaRPr lang="en-US" altLang="ja-JP" dirty="0"/>
          </a:p>
          <a:p>
            <a:r>
              <a:rPr kumimoji="1" lang="ja-JP" altLang="en-US" dirty="0"/>
              <a:t>・</a:t>
            </a:r>
            <a:r>
              <a:rPr kumimoji="1" lang="en-US" altLang="ja-JP" dirty="0"/>
              <a:t>d=0.3m</a:t>
            </a:r>
            <a:r>
              <a:rPr kumimoji="1" lang="ja-JP" altLang="en-US" dirty="0"/>
              <a:t>あたりでまた振幅の反応が見られなくなった</a:t>
            </a:r>
            <a:r>
              <a:rPr kumimoji="1" lang="en-US" altLang="ja-JP" dirty="0"/>
              <a:t>(</a:t>
            </a:r>
            <a:r>
              <a:rPr kumimoji="1" lang="ja-JP" altLang="en-US" dirty="0"/>
              <a:t>位相は見える</a:t>
            </a:r>
            <a:r>
              <a:rPr kumimoji="1" lang="en-US" altLang="ja-JP" dirty="0"/>
              <a:t>)</a:t>
            </a:r>
            <a:r>
              <a:rPr lang="en-US" altLang="ja-JP" dirty="0"/>
              <a:t>	</a:t>
            </a:r>
            <a:endParaRPr kumimoji="1" lang="ja-JP" altLang="en-US" dirty="0"/>
          </a:p>
        </p:txBody>
      </p:sp>
      <p:sp>
        <p:nvSpPr>
          <p:cNvPr id="5" name="楕円 4">
            <a:extLst>
              <a:ext uri="{FF2B5EF4-FFF2-40B4-BE49-F238E27FC236}">
                <a16:creationId xmlns:a16="http://schemas.microsoft.com/office/drawing/2014/main" id="{AF73A5A9-7F86-E040-5395-4D6E3C7E9D53}"/>
              </a:ext>
            </a:extLst>
          </p:cNvPr>
          <p:cNvSpPr/>
          <p:nvPr/>
        </p:nvSpPr>
        <p:spPr>
          <a:xfrm rot="18695683">
            <a:off x="1044341" y="934665"/>
            <a:ext cx="1049572" cy="550900"/>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30142006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D13CC712-5F02-75F5-5460-9321E6290BAF}"/>
              </a:ext>
            </a:extLst>
          </p:cNvPr>
          <p:cNvSpPr>
            <a:spLocks noGrp="1"/>
          </p:cNvSpPr>
          <p:nvPr>
            <p:ph type="sldNum" sz="quarter" idx="12"/>
          </p:nvPr>
        </p:nvSpPr>
        <p:spPr/>
        <p:txBody>
          <a:bodyPr/>
          <a:lstStyle/>
          <a:p>
            <a:fld id="{AB492E1D-532B-4343-855D-235CD69FFFAA}" type="slidenum">
              <a:rPr lang="ja-JP" altLang="en-US" smtClean="0"/>
              <a:pPr/>
              <a:t>57</a:t>
            </a:fld>
            <a:endParaRPr lang="ja-JP" altLang="en-US" dirty="0"/>
          </a:p>
        </p:txBody>
      </p:sp>
      <p:pic>
        <p:nvPicPr>
          <p:cNvPr id="4" name="図 3" descr="グラフ, 等高線グラフ&#10;&#10;自動的に生成された説明">
            <a:extLst>
              <a:ext uri="{FF2B5EF4-FFF2-40B4-BE49-F238E27FC236}">
                <a16:creationId xmlns:a16="http://schemas.microsoft.com/office/drawing/2014/main" id="{0CEC4589-673A-14C6-2330-D5741137F5E2}"/>
              </a:ext>
            </a:extLst>
          </p:cNvPr>
          <p:cNvPicPr>
            <a:picLocks noChangeAspect="1"/>
          </p:cNvPicPr>
          <p:nvPr/>
        </p:nvPicPr>
        <p:blipFill rotWithShape="1">
          <a:blip r:embed="rId2">
            <a:extLst>
              <a:ext uri="{28A0092B-C50C-407E-A947-70E740481C1C}">
                <a14:useLocalDpi xmlns:a14="http://schemas.microsoft.com/office/drawing/2010/main" val="0"/>
              </a:ext>
            </a:extLst>
          </a:blip>
          <a:srcRect l="1071" t="3942"/>
          <a:stretch/>
        </p:blipFill>
        <p:spPr>
          <a:xfrm>
            <a:off x="3853988" y="487640"/>
            <a:ext cx="3369230" cy="3029836"/>
          </a:xfrm>
          <a:prstGeom prst="rect">
            <a:avLst/>
          </a:prstGeom>
        </p:spPr>
      </p:pic>
      <p:pic>
        <p:nvPicPr>
          <p:cNvPr id="6" name="図 5" descr="グラフ&#10;&#10;自動的に生成された説明">
            <a:extLst>
              <a:ext uri="{FF2B5EF4-FFF2-40B4-BE49-F238E27FC236}">
                <a16:creationId xmlns:a16="http://schemas.microsoft.com/office/drawing/2014/main" id="{0031866D-E116-35BB-6A8E-F99741376927}"/>
              </a:ext>
            </a:extLst>
          </p:cNvPr>
          <p:cNvPicPr>
            <a:picLocks noChangeAspect="1"/>
          </p:cNvPicPr>
          <p:nvPr/>
        </p:nvPicPr>
        <p:blipFill rotWithShape="1">
          <a:blip r:embed="rId3">
            <a:extLst>
              <a:ext uri="{28A0092B-C50C-407E-A947-70E740481C1C}">
                <a14:useLocalDpi xmlns:a14="http://schemas.microsoft.com/office/drawing/2010/main" val="0"/>
              </a:ext>
            </a:extLst>
          </a:blip>
          <a:srcRect t="3911" r="978"/>
          <a:stretch/>
        </p:blipFill>
        <p:spPr>
          <a:xfrm>
            <a:off x="3853988" y="3922572"/>
            <a:ext cx="3265578" cy="2890007"/>
          </a:xfrm>
          <a:prstGeom prst="rect">
            <a:avLst/>
          </a:prstGeom>
        </p:spPr>
      </p:pic>
      <p:sp>
        <p:nvSpPr>
          <p:cNvPr id="3" name="テキスト ボックス 2">
            <a:extLst>
              <a:ext uri="{FF2B5EF4-FFF2-40B4-BE49-F238E27FC236}">
                <a16:creationId xmlns:a16="http://schemas.microsoft.com/office/drawing/2014/main" id="{5463FB44-1069-BF54-F6D5-5E9C42382CB6}"/>
              </a:ext>
            </a:extLst>
          </p:cNvPr>
          <p:cNvSpPr txBox="1"/>
          <p:nvPr/>
        </p:nvSpPr>
        <p:spPr>
          <a:xfrm>
            <a:off x="876394" y="45421"/>
            <a:ext cx="4794637" cy="382530"/>
          </a:xfrm>
          <a:prstGeom prst="rect">
            <a:avLst/>
          </a:prstGeom>
          <a:noFill/>
        </p:spPr>
        <p:txBody>
          <a:bodyPr wrap="square" rtlCol="0">
            <a:spAutoFit/>
          </a:bodyPr>
          <a:lstStyle/>
          <a:p>
            <a:r>
              <a:rPr lang="en-US" altLang="ja-JP" dirty="0"/>
              <a:t>Tx-Rx(</a:t>
            </a:r>
            <a:r>
              <a:rPr lang="ja-JP" altLang="en-US" dirty="0"/>
              <a:t>どちらもパイプと平行</a:t>
            </a:r>
            <a:r>
              <a:rPr lang="en-US" altLang="ja-JP" dirty="0"/>
              <a:t>)</a:t>
            </a:r>
            <a:endParaRPr kumimoji="1" lang="ja-JP" altLang="en-US" dirty="0"/>
          </a:p>
        </p:txBody>
      </p:sp>
      <p:sp>
        <p:nvSpPr>
          <p:cNvPr id="16" name="テキスト ボックス 15">
            <a:extLst>
              <a:ext uri="{FF2B5EF4-FFF2-40B4-BE49-F238E27FC236}">
                <a16:creationId xmlns:a16="http://schemas.microsoft.com/office/drawing/2014/main" id="{47E80C49-735B-57FB-0731-122A62FFE963}"/>
              </a:ext>
            </a:extLst>
          </p:cNvPr>
          <p:cNvSpPr txBox="1"/>
          <p:nvPr/>
        </p:nvSpPr>
        <p:spPr>
          <a:xfrm>
            <a:off x="3805523" y="3517476"/>
            <a:ext cx="1995115" cy="400110"/>
          </a:xfrm>
          <a:prstGeom prst="rect">
            <a:avLst/>
          </a:prstGeom>
          <a:noFill/>
        </p:spPr>
        <p:txBody>
          <a:bodyPr wrap="square" rtlCol="0">
            <a:spAutoFit/>
          </a:bodyPr>
          <a:lstStyle/>
          <a:p>
            <a:r>
              <a:rPr lang="en-US" altLang="ja-JP" sz="2000" dirty="0"/>
              <a:t>d</a:t>
            </a:r>
            <a:r>
              <a:rPr kumimoji="1" lang="en-US" altLang="ja-JP" sz="2000" dirty="0"/>
              <a:t>=0.32m</a:t>
            </a:r>
            <a:endParaRPr kumimoji="1" lang="ja-JP" altLang="en-US" sz="2000" dirty="0"/>
          </a:p>
        </p:txBody>
      </p:sp>
      <p:pic>
        <p:nvPicPr>
          <p:cNvPr id="10" name="図 9" descr="グラフ, 等高線グラフ&#10;&#10;自動的に生成された説明">
            <a:extLst>
              <a:ext uri="{FF2B5EF4-FFF2-40B4-BE49-F238E27FC236}">
                <a16:creationId xmlns:a16="http://schemas.microsoft.com/office/drawing/2014/main" id="{6DECC8CA-3642-592D-559F-A96143CCE648}"/>
              </a:ext>
            </a:extLst>
          </p:cNvPr>
          <p:cNvPicPr>
            <a:picLocks noChangeAspect="1"/>
          </p:cNvPicPr>
          <p:nvPr/>
        </p:nvPicPr>
        <p:blipFill rotWithShape="1">
          <a:blip r:embed="rId4">
            <a:extLst>
              <a:ext uri="{28A0092B-C50C-407E-A947-70E740481C1C}">
                <a14:useLocalDpi xmlns:a14="http://schemas.microsoft.com/office/drawing/2010/main" val="0"/>
              </a:ext>
            </a:extLst>
          </a:blip>
          <a:srcRect l="3327" t="4159" r="442"/>
          <a:stretch/>
        </p:blipFill>
        <p:spPr>
          <a:xfrm>
            <a:off x="0" y="427951"/>
            <a:ext cx="3369230" cy="3053781"/>
          </a:xfrm>
          <a:prstGeom prst="rect">
            <a:avLst/>
          </a:prstGeom>
        </p:spPr>
      </p:pic>
      <p:pic>
        <p:nvPicPr>
          <p:cNvPr id="15" name="図 14" descr="グラフ, 等高線グラフ&#10;&#10;自動的に生成された説明">
            <a:extLst>
              <a:ext uri="{FF2B5EF4-FFF2-40B4-BE49-F238E27FC236}">
                <a16:creationId xmlns:a16="http://schemas.microsoft.com/office/drawing/2014/main" id="{A8E8452E-34B4-6DA7-A92D-49BA3AAC4821}"/>
              </a:ext>
            </a:extLst>
          </p:cNvPr>
          <p:cNvPicPr>
            <a:picLocks noChangeAspect="1"/>
          </p:cNvPicPr>
          <p:nvPr/>
        </p:nvPicPr>
        <p:blipFill rotWithShape="1">
          <a:blip r:embed="rId5">
            <a:extLst>
              <a:ext uri="{28A0092B-C50C-407E-A947-70E740481C1C}">
                <a14:useLocalDpi xmlns:a14="http://schemas.microsoft.com/office/drawing/2010/main" val="0"/>
              </a:ext>
            </a:extLst>
          </a:blip>
          <a:srcRect l="465" t="4159" r="1242"/>
          <a:stretch/>
        </p:blipFill>
        <p:spPr>
          <a:xfrm>
            <a:off x="0" y="3719628"/>
            <a:ext cx="3224598" cy="3154148"/>
          </a:xfrm>
          <a:prstGeom prst="rect">
            <a:avLst/>
          </a:prstGeom>
        </p:spPr>
      </p:pic>
      <p:sp>
        <p:nvSpPr>
          <p:cNvPr id="14" name="テキスト ボックス 13">
            <a:extLst>
              <a:ext uri="{FF2B5EF4-FFF2-40B4-BE49-F238E27FC236}">
                <a16:creationId xmlns:a16="http://schemas.microsoft.com/office/drawing/2014/main" id="{557D159B-C8B8-B1BB-BF1D-2655F97398A8}"/>
              </a:ext>
            </a:extLst>
          </p:cNvPr>
          <p:cNvSpPr txBox="1"/>
          <p:nvPr/>
        </p:nvSpPr>
        <p:spPr>
          <a:xfrm>
            <a:off x="0" y="3517476"/>
            <a:ext cx="1995115" cy="400110"/>
          </a:xfrm>
          <a:prstGeom prst="rect">
            <a:avLst/>
          </a:prstGeom>
          <a:noFill/>
        </p:spPr>
        <p:txBody>
          <a:bodyPr wrap="square" rtlCol="0">
            <a:spAutoFit/>
          </a:bodyPr>
          <a:lstStyle/>
          <a:p>
            <a:r>
              <a:rPr lang="en-US" altLang="ja-JP" sz="2000" dirty="0"/>
              <a:t>d</a:t>
            </a:r>
            <a:r>
              <a:rPr kumimoji="1" lang="en-US" altLang="ja-JP" sz="2000" dirty="0"/>
              <a:t>=0.31m</a:t>
            </a:r>
            <a:endParaRPr kumimoji="1" lang="ja-JP" altLang="en-US" sz="2000" dirty="0"/>
          </a:p>
        </p:txBody>
      </p:sp>
      <p:sp>
        <p:nvSpPr>
          <p:cNvPr id="5" name="テキスト ボックス 4">
            <a:extLst>
              <a:ext uri="{FF2B5EF4-FFF2-40B4-BE49-F238E27FC236}">
                <a16:creationId xmlns:a16="http://schemas.microsoft.com/office/drawing/2014/main" id="{149C2A70-23BA-0DFC-FDB2-DE8DA1B6355B}"/>
              </a:ext>
            </a:extLst>
          </p:cNvPr>
          <p:cNvSpPr txBox="1"/>
          <p:nvPr/>
        </p:nvSpPr>
        <p:spPr>
          <a:xfrm>
            <a:off x="8173278" y="1315535"/>
            <a:ext cx="3180522" cy="1200329"/>
          </a:xfrm>
          <a:prstGeom prst="rect">
            <a:avLst/>
          </a:prstGeom>
          <a:noFill/>
        </p:spPr>
        <p:txBody>
          <a:bodyPr wrap="square" rtlCol="0">
            <a:spAutoFit/>
          </a:bodyPr>
          <a:lstStyle/>
          <a:p>
            <a:r>
              <a:rPr kumimoji="1" lang="ja-JP" altLang="en-US" dirty="0"/>
              <a:t>・再び</a:t>
            </a:r>
            <a:r>
              <a:rPr kumimoji="1" lang="en-US" altLang="ja-JP" dirty="0"/>
              <a:t>d=0.31m</a:t>
            </a:r>
            <a:r>
              <a:rPr kumimoji="1" lang="ja-JP" altLang="en-US" dirty="0"/>
              <a:t>以降で見えるようになった</a:t>
            </a:r>
            <a:endParaRPr kumimoji="1" lang="en-US" altLang="ja-JP" dirty="0"/>
          </a:p>
          <a:p>
            <a:r>
              <a:rPr lang="ja-JP" altLang="en-US" dirty="0"/>
              <a:t>・振幅ははっきりと見える</a:t>
            </a:r>
            <a:endParaRPr lang="en-US" altLang="ja-JP" dirty="0"/>
          </a:p>
          <a:p>
            <a:r>
              <a:rPr kumimoji="1" lang="ja-JP" altLang="en-US" dirty="0"/>
              <a:t>・位相も見えないことはない</a:t>
            </a:r>
            <a:endParaRPr kumimoji="1" lang="en-US" altLang="ja-JP" dirty="0"/>
          </a:p>
        </p:txBody>
      </p:sp>
    </p:spTree>
    <p:extLst>
      <p:ext uri="{BB962C8B-B14F-4D97-AF65-F5344CB8AC3E}">
        <p14:creationId xmlns:p14="http://schemas.microsoft.com/office/powerpoint/2010/main" val="367276868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B95BF156-5F7D-3740-72E4-AE122AB9A677}"/>
              </a:ext>
            </a:extLst>
          </p:cNvPr>
          <p:cNvSpPr>
            <a:spLocks noGrp="1"/>
          </p:cNvSpPr>
          <p:nvPr>
            <p:ph type="sldNum" sz="quarter" idx="12"/>
          </p:nvPr>
        </p:nvSpPr>
        <p:spPr/>
        <p:txBody>
          <a:bodyPr/>
          <a:lstStyle/>
          <a:p>
            <a:fld id="{AB492E1D-532B-4343-855D-235CD69FFFAA}" type="slidenum">
              <a:rPr lang="ja-JP" altLang="en-US" smtClean="0"/>
              <a:pPr/>
              <a:t>58</a:t>
            </a:fld>
            <a:endParaRPr lang="ja-JP" altLang="en-US" dirty="0"/>
          </a:p>
        </p:txBody>
      </p:sp>
      <p:pic>
        <p:nvPicPr>
          <p:cNvPr id="4" name="図 3" descr="グラフ, 等高線グラフ&#10;&#10;自動的に生成された説明">
            <a:extLst>
              <a:ext uri="{FF2B5EF4-FFF2-40B4-BE49-F238E27FC236}">
                <a16:creationId xmlns:a16="http://schemas.microsoft.com/office/drawing/2014/main" id="{3979F1AF-4842-4984-E41A-AB4BB357DEDF}"/>
              </a:ext>
            </a:extLst>
          </p:cNvPr>
          <p:cNvPicPr>
            <a:picLocks noChangeAspect="1"/>
          </p:cNvPicPr>
          <p:nvPr/>
        </p:nvPicPr>
        <p:blipFill rotWithShape="1">
          <a:blip r:embed="rId2">
            <a:extLst>
              <a:ext uri="{28A0092B-C50C-407E-A947-70E740481C1C}">
                <a14:useLocalDpi xmlns:a14="http://schemas.microsoft.com/office/drawing/2010/main" val="0"/>
              </a:ext>
            </a:extLst>
          </a:blip>
          <a:srcRect l="4881" t="6666" r="4832"/>
          <a:stretch/>
        </p:blipFill>
        <p:spPr>
          <a:xfrm>
            <a:off x="0" y="679267"/>
            <a:ext cx="3174080" cy="2873830"/>
          </a:xfrm>
          <a:prstGeom prst="rect">
            <a:avLst/>
          </a:prstGeom>
        </p:spPr>
      </p:pic>
      <p:pic>
        <p:nvPicPr>
          <p:cNvPr id="6" name="図 5" descr="グラフ, 等高線グラフ&#10;&#10;自動的に生成された説明">
            <a:extLst>
              <a:ext uri="{FF2B5EF4-FFF2-40B4-BE49-F238E27FC236}">
                <a16:creationId xmlns:a16="http://schemas.microsoft.com/office/drawing/2014/main" id="{9C821336-305D-D981-07AC-7BC8EBB24931}"/>
              </a:ext>
            </a:extLst>
          </p:cNvPr>
          <p:cNvPicPr>
            <a:picLocks noChangeAspect="1"/>
          </p:cNvPicPr>
          <p:nvPr/>
        </p:nvPicPr>
        <p:blipFill rotWithShape="1">
          <a:blip r:embed="rId3">
            <a:extLst>
              <a:ext uri="{28A0092B-C50C-407E-A947-70E740481C1C}">
                <a14:useLocalDpi xmlns:a14="http://schemas.microsoft.com/office/drawing/2010/main" val="0"/>
              </a:ext>
            </a:extLst>
          </a:blip>
          <a:srcRect l="4245" t="6387" r="3068"/>
          <a:stretch/>
        </p:blipFill>
        <p:spPr>
          <a:xfrm>
            <a:off x="0" y="3984170"/>
            <a:ext cx="3252380" cy="2873830"/>
          </a:xfrm>
          <a:prstGeom prst="rect">
            <a:avLst/>
          </a:prstGeom>
        </p:spPr>
      </p:pic>
      <p:pic>
        <p:nvPicPr>
          <p:cNvPr id="8" name="図 7" descr="グラフ, 等高線グラフ&#10;&#10;自動的に生成された説明">
            <a:extLst>
              <a:ext uri="{FF2B5EF4-FFF2-40B4-BE49-F238E27FC236}">
                <a16:creationId xmlns:a16="http://schemas.microsoft.com/office/drawing/2014/main" id="{78127484-D37D-AF66-D940-E8AB50B26682}"/>
              </a:ext>
            </a:extLst>
          </p:cNvPr>
          <p:cNvPicPr>
            <a:picLocks noChangeAspect="1"/>
          </p:cNvPicPr>
          <p:nvPr/>
        </p:nvPicPr>
        <p:blipFill rotWithShape="1">
          <a:blip r:embed="rId4">
            <a:extLst>
              <a:ext uri="{28A0092B-C50C-407E-A947-70E740481C1C}">
                <a14:useLocalDpi xmlns:a14="http://schemas.microsoft.com/office/drawing/2010/main" val="0"/>
              </a:ext>
            </a:extLst>
          </a:blip>
          <a:srcRect l="4003" t="6387" r="4814"/>
          <a:stretch/>
        </p:blipFill>
        <p:spPr>
          <a:xfrm>
            <a:off x="4020026" y="3955769"/>
            <a:ext cx="3199624" cy="2873830"/>
          </a:xfrm>
          <a:prstGeom prst="rect">
            <a:avLst/>
          </a:prstGeom>
        </p:spPr>
      </p:pic>
      <p:pic>
        <p:nvPicPr>
          <p:cNvPr id="10" name="図 9" descr="グラフ, 等高線グラフ&#10;&#10;自動的に生成された説明">
            <a:extLst>
              <a:ext uri="{FF2B5EF4-FFF2-40B4-BE49-F238E27FC236}">
                <a16:creationId xmlns:a16="http://schemas.microsoft.com/office/drawing/2014/main" id="{D683162B-675B-DA9A-F2CD-EDDF87DC76FC}"/>
              </a:ext>
            </a:extLst>
          </p:cNvPr>
          <p:cNvPicPr>
            <a:picLocks noChangeAspect="1"/>
          </p:cNvPicPr>
          <p:nvPr/>
        </p:nvPicPr>
        <p:blipFill rotWithShape="1">
          <a:blip r:embed="rId5">
            <a:extLst>
              <a:ext uri="{28A0092B-C50C-407E-A947-70E740481C1C}">
                <a14:useLocalDpi xmlns:a14="http://schemas.microsoft.com/office/drawing/2010/main" val="0"/>
              </a:ext>
            </a:extLst>
          </a:blip>
          <a:srcRect l="5415" t="6871" r="5251"/>
          <a:stretch/>
        </p:blipFill>
        <p:spPr>
          <a:xfrm>
            <a:off x="4020026" y="770735"/>
            <a:ext cx="3056903" cy="2805655"/>
          </a:xfrm>
          <a:prstGeom prst="rect">
            <a:avLst/>
          </a:prstGeom>
        </p:spPr>
      </p:pic>
      <p:sp>
        <p:nvSpPr>
          <p:cNvPr id="13" name="テキスト ボックス 12">
            <a:extLst>
              <a:ext uri="{FF2B5EF4-FFF2-40B4-BE49-F238E27FC236}">
                <a16:creationId xmlns:a16="http://schemas.microsoft.com/office/drawing/2014/main" id="{C80787E2-6585-17A5-D16A-1F2284443CFF}"/>
              </a:ext>
            </a:extLst>
          </p:cNvPr>
          <p:cNvSpPr txBox="1"/>
          <p:nvPr/>
        </p:nvSpPr>
        <p:spPr>
          <a:xfrm>
            <a:off x="876394" y="45421"/>
            <a:ext cx="4794637" cy="382530"/>
          </a:xfrm>
          <a:prstGeom prst="rect">
            <a:avLst/>
          </a:prstGeom>
          <a:noFill/>
        </p:spPr>
        <p:txBody>
          <a:bodyPr wrap="square" rtlCol="0">
            <a:spAutoFit/>
          </a:bodyPr>
          <a:lstStyle/>
          <a:p>
            <a:r>
              <a:rPr lang="en-US" altLang="ja-JP" dirty="0"/>
              <a:t>Tx-Rx(</a:t>
            </a:r>
            <a:r>
              <a:rPr lang="ja-JP" altLang="en-US" dirty="0"/>
              <a:t>送信：垂直、受信：平行</a:t>
            </a:r>
            <a:r>
              <a:rPr lang="en-US" altLang="ja-JP" dirty="0"/>
              <a:t>)</a:t>
            </a:r>
            <a:endParaRPr kumimoji="1" lang="ja-JP" altLang="en-US" dirty="0"/>
          </a:p>
        </p:txBody>
      </p:sp>
      <p:sp>
        <p:nvSpPr>
          <p:cNvPr id="14" name="テキスト ボックス 13">
            <a:extLst>
              <a:ext uri="{FF2B5EF4-FFF2-40B4-BE49-F238E27FC236}">
                <a16:creationId xmlns:a16="http://schemas.microsoft.com/office/drawing/2014/main" id="{D7D9AE38-AF6F-A8BA-DDFF-5E5D342DEC07}"/>
              </a:ext>
            </a:extLst>
          </p:cNvPr>
          <p:cNvSpPr txBox="1"/>
          <p:nvPr/>
        </p:nvSpPr>
        <p:spPr>
          <a:xfrm>
            <a:off x="990600" y="3555659"/>
            <a:ext cx="1271180" cy="400110"/>
          </a:xfrm>
          <a:prstGeom prst="rect">
            <a:avLst/>
          </a:prstGeom>
          <a:noFill/>
        </p:spPr>
        <p:txBody>
          <a:bodyPr wrap="square" rtlCol="0">
            <a:spAutoFit/>
          </a:bodyPr>
          <a:lstStyle/>
          <a:p>
            <a:r>
              <a:rPr lang="en-US" altLang="ja-JP" sz="2000" dirty="0"/>
              <a:t>d</a:t>
            </a:r>
            <a:r>
              <a:rPr kumimoji="1" lang="en-US" altLang="ja-JP" sz="2000" dirty="0"/>
              <a:t>=0.28m</a:t>
            </a:r>
            <a:endParaRPr kumimoji="1" lang="ja-JP" altLang="en-US" sz="2000" dirty="0"/>
          </a:p>
        </p:txBody>
      </p:sp>
      <p:sp>
        <p:nvSpPr>
          <p:cNvPr id="15" name="テキスト ボックス 14">
            <a:extLst>
              <a:ext uri="{FF2B5EF4-FFF2-40B4-BE49-F238E27FC236}">
                <a16:creationId xmlns:a16="http://schemas.microsoft.com/office/drawing/2014/main" id="{714E6555-763E-100D-4495-581C589B44C2}"/>
              </a:ext>
            </a:extLst>
          </p:cNvPr>
          <p:cNvSpPr txBox="1"/>
          <p:nvPr/>
        </p:nvSpPr>
        <p:spPr>
          <a:xfrm>
            <a:off x="5112497" y="3576390"/>
            <a:ext cx="1117067" cy="400110"/>
          </a:xfrm>
          <a:prstGeom prst="rect">
            <a:avLst/>
          </a:prstGeom>
          <a:noFill/>
        </p:spPr>
        <p:txBody>
          <a:bodyPr wrap="square" rtlCol="0">
            <a:spAutoFit/>
          </a:bodyPr>
          <a:lstStyle/>
          <a:p>
            <a:r>
              <a:rPr lang="en-US" altLang="ja-JP" sz="2000" dirty="0"/>
              <a:t>d</a:t>
            </a:r>
            <a:r>
              <a:rPr kumimoji="1" lang="en-US" altLang="ja-JP" sz="2000" dirty="0"/>
              <a:t>=0.3m</a:t>
            </a:r>
            <a:endParaRPr kumimoji="1" lang="ja-JP" altLang="en-US" sz="2000" dirty="0"/>
          </a:p>
        </p:txBody>
      </p:sp>
      <p:pic>
        <p:nvPicPr>
          <p:cNvPr id="17" name="図 16" descr="グラフ が含まれている画像&#10;&#10;自動的に生成された説明">
            <a:extLst>
              <a:ext uri="{FF2B5EF4-FFF2-40B4-BE49-F238E27FC236}">
                <a16:creationId xmlns:a16="http://schemas.microsoft.com/office/drawing/2014/main" id="{285C408A-684A-E169-65D8-EEE1DDE0AB6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85742" y="679267"/>
            <a:ext cx="2868058" cy="3097163"/>
          </a:xfrm>
          <a:prstGeom prst="rect">
            <a:avLst/>
          </a:prstGeom>
        </p:spPr>
      </p:pic>
      <p:sp>
        <p:nvSpPr>
          <p:cNvPr id="3" name="テキスト ボックス 2">
            <a:extLst>
              <a:ext uri="{FF2B5EF4-FFF2-40B4-BE49-F238E27FC236}">
                <a16:creationId xmlns:a16="http://schemas.microsoft.com/office/drawing/2014/main" id="{D9B979B8-683D-641F-E275-E48234103D72}"/>
              </a:ext>
            </a:extLst>
          </p:cNvPr>
          <p:cNvSpPr txBox="1"/>
          <p:nvPr/>
        </p:nvSpPr>
        <p:spPr>
          <a:xfrm>
            <a:off x="7688912" y="3984170"/>
            <a:ext cx="3490622" cy="1200329"/>
          </a:xfrm>
          <a:prstGeom prst="rect">
            <a:avLst/>
          </a:prstGeom>
          <a:noFill/>
        </p:spPr>
        <p:txBody>
          <a:bodyPr wrap="square" rtlCol="0">
            <a:spAutoFit/>
          </a:bodyPr>
          <a:lstStyle/>
          <a:p>
            <a:r>
              <a:rPr lang="ja-JP" altLang="en-US" dirty="0"/>
              <a:t>・先ほど見えてた位置で振幅が見えない</a:t>
            </a:r>
            <a:endParaRPr lang="en-US" altLang="ja-JP" dirty="0"/>
          </a:p>
          <a:p>
            <a:r>
              <a:rPr kumimoji="1" lang="ja-JP" altLang="en-US" dirty="0"/>
              <a:t>・位相は見える</a:t>
            </a:r>
            <a:endParaRPr kumimoji="1" lang="en-US" altLang="ja-JP" dirty="0"/>
          </a:p>
          <a:p>
            <a:endParaRPr kumimoji="1" lang="ja-JP" altLang="en-US" dirty="0"/>
          </a:p>
        </p:txBody>
      </p:sp>
    </p:spTree>
    <p:extLst>
      <p:ext uri="{BB962C8B-B14F-4D97-AF65-F5344CB8AC3E}">
        <p14:creationId xmlns:p14="http://schemas.microsoft.com/office/powerpoint/2010/main" val="263395551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12573DF6-5EE1-A6D0-A4F7-361E2605E106}"/>
              </a:ext>
            </a:extLst>
          </p:cNvPr>
          <p:cNvSpPr>
            <a:spLocks noGrp="1"/>
          </p:cNvSpPr>
          <p:nvPr>
            <p:ph type="sldNum" sz="quarter" idx="12"/>
          </p:nvPr>
        </p:nvSpPr>
        <p:spPr/>
        <p:txBody>
          <a:bodyPr/>
          <a:lstStyle/>
          <a:p>
            <a:fld id="{AB492E1D-532B-4343-855D-235CD69FFFAA}" type="slidenum">
              <a:rPr lang="ja-JP" altLang="en-US" smtClean="0"/>
              <a:pPr/>
              <a:t>59</a:t>
            </a:fld>
            <a:endParaRPr lang="ja-JP" altLang="en-US" dirty="0"/>
          </a:p>
        </p:txBody>
      </p:sp>
      <p:pic>
        <p:nvPicPr>
          <p:cNvPr id="3" name="図 2">
            <a:extLst>
              <a:ext uri="{FF2B5EF4-FFF2-40B4-BE49-F238E27FC236}">
                <a16:creationId xmlns:a16="http://schemas.microsoft.com/office/drawing/2014/main" id="{3E2C466F-1CDA-6B36-7400-AD83121D5FDB}"/>
              </a:ext>
            </a:extLst>
          </p:cNvPr>
          <p:cNvPicPr>
            <a:picLocks noChangeAspect="1"/>
          </p:cNvPicPr>
          <p:nvPr/>
        </p:nvPicPr>
        <p:blipFill>
          <a:blip r:embed="rId2"/>
          <a:stretch>
            <a:fillRect/>
          </a:stretch>
        </p:blipFill>
        <p:spPr>
          <a:xfrm>
            <a:off x="3718621" y="504648"/>
            <a:ext cx="3267257" cy="2993901"/>
          </a:xfrm>
          <a:prstGeom prst="rect">
            <a:avLst/>
          </a:prstGeom>
        </p:spPr>
      </p:pic>
      <p:pic>
        <p:nvPicPr>
          <p:cNvPr id="7" name="図 6" descr="グラフ, 等高線グラフ&#10;&#10;自動的に生成された説明">
            <a:extLst>
              <a:ext uri="{FF2B5EF4-FFF2-40B4-BE49-F238E27FC236}">
                <a16:creationId xmlns:a16="http://schemas.microsoft.com/office/drawing/2014/main" id="{325268CC-2E31-B2AE-FF6D-2F7C2903DA81}"/>
              </a:ext>
            </a:extLst>
          </p:cNvPr>
          <p:cNvPicPr>
            <a:picLocks noChangeAspect="1"/>
          </p:cNvPicPr>
          <p:nvPr/>
        </p:nvPicPr>
        <p:blipFill rotWithShape="1">
          <a:blip r:embed="rId3">
            <a:extLst>
              <a:ext uri="{28A0092B-C50C-407E-A947-70E740481C1C}">
                <a14:useLocalDpi xmlns:a14="http://schemas.microsoft.com/office/drawing/2010/main" val="0"/>
              </a:ext>
            </a:extLst>
          </a:blip>
          <a:srcRect l="5222" t="7084" r="4815"/>
          <a:stretch/>
        </p:blipFill>
        <p:spPr>
          <a:xfrm>
            <a:off x="3722373" y="3769269"/>
            <a:ext cx="3267257" cy="2952206"/>
          </a:xfrm>
          <a:prstGeom prst="rect">
            <a:avLst/>
          </a:prstGeom>
        </p:spPr>
      </p:pic>
      <p:pic>
        <p:nvPicPr>
          <p:cNvPr id="9" name="図 8" descr="グラフ, 等高線グラフ&#10;&#10;自動的に生成された説明">
            <a:extLst>
              <a:ext uri="{FF2B5EF4-FFF2-40B4-BE49-F238E27FC236}">
                <a16:creationId xmlns:a16="http://schemas.microsoft.com/office/drawing/2014/main" id="{C5F8AA29-93E6-C20D-E018-8A0B01C9CED0}"/>
              </a:ext>
            </a:extLst>
          </p:cNvPr>
          <p:cNvPicPr>
            <a:picLocks noChangeAspect="1"/>
          </p:cNvPicPr>
          <p:nvPr/>
        </p:nvPicPr>
        <p:blipFill rotWithShape="1">
          <a:blip r:embed="rId4">
            <a:extLst>
              <a:ext uri="{28A0092B-C50C-407E-A947-70E740481C1C}">
                <a14:useLocalDpi xmlns:a14="http://schemas.microsoft.com/office/drawing/2010/main" val="0"/>
              </a:ext>
            </a:extLst>
          </a:blip>
          <a:srcRect l="4632" t="6462" r="4917" b="460"/>
          <a:stretch/>
        </p:blipFill>
        <p:spPr>
          <a:xfrm>
            <a:off x="1" y="3905794"/>
            <a:ext cx="3279248" cy="2952206"/>
          </a:xfrm>
          <a:prstGeom prst="rect">
            <a:avLst/>
          </a:prstGeom>
        </p:spPr>
      </p:pic>
      <p:sp>
        <p:nvSpPr>
          <p:cNvPr id="10" name="テキスト ボックス 9">
            <a:extLst>
              <a:ext uri="{FF2B5EF4-FFF2-40B4-BE49-F238E27FC236}">
                <a16:creationId xmlns:a16="http://schemas.microsoft.com/office/drawing/2014/main" id="{68CA17CA-215C-F8B5-DABA-EDA682A7C281}"/>
              </a:ext>
            </a:extLst>
          </p:cNvPr>
          <p:cNvSpPr txBox="1"/>
          <p:nvPr/>
        </p:nvSpPr>
        <p:spPr>
          <a:xfrm>
            <a:off x="876394" y="45421"/>
            <a:ext cx="4794637" cy="382530"/>
          </a:xfrm>
          <a:prstGeom prst="rect">
            <a:avLst/>
          </a:prstGeom>
          <a:noFill/>
        </p:spPr>
        <p:txBody>
          <a:bodyPr wrap="square" rtlCol="0">
            <a:spAutoFit/>
          </a:bodyPr>
          <a:lstStyle/>
          <a:p>
            <a:r>
              <a:rPr lang="en-US" altLang="ja-JP" dirty="0"/>
              <a:t>Tx-Rx(</a:t>
            </a:r>
            <a:r>
              <a:rPr lang="ja-JP" altLang="en-US" dirty="0"/>
              <a:t>送信：垂直、受信：平行</a:t>
            </a:r>
            <a:r>
              <a:rPr lang="en-US" altLang="ja-JP" dirty="0"/>
              <a:t>)</a:t>
            </a:r>
            <a:endParaRPr kumimoji="1" lang="ja-JP" altLang="en-US" dirty="0"/>
          </a:p>
        </p:txBody>
      </p:sp>
      <p:pic>
        <p:nvPicPr>
          <p:cNvPr id="12" name="図 11" descr="グラフ, 等高線グラフ&#10;&#10;自動的に生成された説明">
            <a:extLst>
              <a:ext uri="{FF2B5EF4-FFF2-40B4-BE49-F238E27FC236}">
                <a16:creationId xmlns:a16="http://schemas.microsoft.com/office/drawing/2014/main" id="{99070344-1BAA-7F57-7EE0-64CEF64F2D0C}"/>
              </a:ext>
            </a:extLst>
          </p:cNvPr>
          <p:cNvPicPr>
            <a:picLocks noChangeAspect="1"/>
          </p:cNvPicPr>
          <p:nvPr/>
        </p:nvPicPr>
        <p:blipFill rotWithShape="1">
          <a:blip r:embed="rId5">
            <a:extLst>
              <a:ext uri="{28A0092B-C50C-407E-A947-70E740481C1C}">
                <a14:useLocalDpi xmlns:a14="http://schemas.microsoft.com/office/drawing/2010/main" val="0"/>
              </a:ext>
            </a:extLst>
          </a:blip>
          <a:srcRect l="4194" t="4378" r="62"/>
          <a:stretch/>
        </p:blipFill>
        <p:spPr>
          <a:xfrm>
            <a:off x="0" y="575173"/>
            <a:ext cx="3388448" cy="2853827"/>
          </a:xfrm>
          <a:prstGeom prst="rect">
            <a:avLst/>
          </a:prstGeom>
        </p:spPr>
      </p:pic>
      <p:sp>
        <p:nvSpPr>
          <p:cNvPr id="13" name="テキスト ボックス 12">
            <a:extLst>
              <a:ext uri="{FF2B5EF4-FFF2-40B4-BE49-F238E27FC236}">
                <a16:creationId xmlns:a16="http://schemas.microsoft.com/office/drawing/2014/main" id="{E3995046-51BE-48B7-7D26-241EF7FD3D90}"/>
              </a:ext>
            </a:extLst>
          </p:cNvPr>
          <p:cNvSpPr txBox="1"/>
          <p:nvPr/>
        </p:nvSpPr>
        <p:spPr>
          <a:xfrm>
            <a:off x="1081811" y="3498549"/>
            <a:ext cx="1224825" cy="400110"/>
          </a:xfrm>
          <a:prstGeom prst="rect">
            <a:avLst/>
          </a:prstGeom>
          <a:noFill/>
        </p:spPr>
        <p:txBody>
          <a:bodyPr wrap="square" rtlCol="0">
            <a:spAutoFit/>
          </a:bodyPr>
          <a:lstStyle/>
          <a:p>
            <a:r>
              <a:rPr lang="en-US" altLang="ja-JP" sz="2000" dirty="0"/>
              <a:t>d</a:t>
            </a:r>
            <a:r>
              <a:rPr kumimoji="1" lang="en-US" altLang="ja-JP" sz="2000" dirty="0"/>
              <a:t>=0.31m</a:t>
            </a:r>
            <a:endParaRPr kumimoji="1" lang="ja-JP" altLang="en-US" sz="2000" dirty="0"/>
          </a:p>
        </p:txBody>
      </p:sp>
      <p:sp>
        <p:nvSpPr>
          <p:cNvPr id="14" name="テキスト ボックス 13">
            <a:extLst>
              <a:ext uri="{FF2B5EF4-FFF2-40B4-BE49-F238E27FC236}">
                <a16:creationId xmlns:a16="http://schemas.microsoft.com/office/drawing/2014/main" id="{8C6FFE29-3813-BEEE-361A-898106E00E54}"/>
              </a:ext>
            </a:extLst>
          </p:cNvPr>
          <p:cNvSpPr txBox="1"/>
          <p:nvPr/>
        </p:nvSpPr>
        <p:spPr>
          <a:xfrm>
            <a:off x="3648933" y="3505684"/>
            <a:ext cx="1224825" cy="400110"/>
          </a:xfrm>
          <a:prstGeom prst="rect">
            <a:avLst/>
          </a:prstGeom>
          <a:noFill/>
        </p:spPr>
        <p:txBody>
          <a:bodyPr wrap="square" rtlCol="0">
            <a:spAutoFit/>
          </a:bodyPr>
          <a:lstStyle/>
          <a:p>
            <a:r>
              <a:rPr lang="en-US" altLang="ja-JP" sz="2000" dirty="0"/>
              <a:t>d</a:t>
            </a:r>
            <a:r>
              <a:rPr kumimoji="1" lang="en-US" altLang="ja-JP" sz="2000" dirty="0"/>
              <a:t>=0.32m</a:t>
            </a:r>
            <a:endParaRPr kumimoji="1" lang="ja-JP" altLang="en-US" sz="2000" dirty="0"/>
          </a:p>
        </p:txBody>
      </p:sp>
      <p:sp>
        <p:nvSpPr>
          <p:cNvPr id="4" name="テキスト ボックス 3">
            <a:extLst>
              <a:ext uri="{FF2B5EF4-FFF2-40B4-BE49-F238E27FC236}">
                <a16:creationId xmlns:a16="http://schemas.microsoft.com/office/drawing/2014/main" id="{7CA6A5E3-B931-9655-FA7C-C85CACC91CDC}"/>
              </a:ext>
            </a:extLst>
          </p:cNvPr>
          <p:cNvSpPr txBox="1"/>
          <p:nvPr/>
        </p:nvSpPr>
        <p:spPr>
          <a:xfrm>
            <a:off x="8610600" y="3705739"/>
            <a:ext cx="2957886" cy="1815882"/>
          </a:xfrm>
          <a:prstGeom prst="rect">
            <a:avLst/>
          </a:prstGeom>
          <a:noFill/>
        </p:spPr>
        <p:txBody>
          <a:bodyPr wrap="square" rtlCol="0">
            <a:spAutoFit/>
          </a:bodyPr>
          <a:lstStyle/>
          <a:p>
            <a:r>
              <a:rPr kumimoji="1" lang="ja-JP" altLang="en-US" sz="1600" dirty="0"/>
              <a:t>・位相がとっても見やすい</a:t>
            </a:r>
            <a:endParaRPr kumimoji="1" lang="en-US" altLang="ja-JP" sz="1600" dirty="0"/>
          </a:p>
          <a:p>
            <a:endParaRPr lang="en-US" altLang="ja-JP" sz="1600" dirty="0"/>
          </a:p>
          <a:p>
            <a:r>
              <a:rPr kumimoji="1" lang="ja-JP" altLang="en-US" sz="1600" dirty="0"/>
              <a:t>・多少振幅としては広がっているけど</a:t>
            </a:r>
            <a:r>
              <a:rPr lang="ja-JP" altLang="en-US" sz="1600" dirty="0"/>
              <a:t>それでも見える</a:t>
            </a:r>
            <a:endParaRPr lang="en-US" altLang="ja-JP" sz="1600" dirty="0"/>
          </a:p>
          <a:p>
            <a:r>
              <a:rPr lang="ja-JP" altLang="en-US" sz="1600" dirty="0"/>
              <a:t>・少し全体的に見える位置がシフトしているようにも感じる</a:t>
            </a:r>
            <a:endParaRPr kumimoji="1" lang="en-US" altLang="ja-JP" sz="1600" dirty="0"/>
          </a:p>
        </p:txBody>
      </p:sp>
      <p:pic>
        <p:nvPicPr>
          <p:cNvPr id="11" name="図 10" descr="グラフ, 等高線グラフ&#10;&#10;自動的に生成された説明">
            <a:extLst>
              <a:ext uri="{FF2B5EF4-FFF2-40B4-BE49-F238E27FC236}">
                <a16:creationId xmlns:a16="http://schemas.microsoft.com/office/drawing/2014/main" id="{F363FABC-446A-0BD4-9ACE-1685D6022F17}"/>
              </a:ext>
            </a:extLst>
          </p:cNvPr>
          <p:cNvPicPr>
            <a:picLocks noChangeAspect="1"/>
          </p:cNvPicPr>
          <p:nvPr/>
        </p:nvPicPr>
        <p:blipFill rotWithShape="1">
          <a:blip r:embed="rId6">
            <a:extLst>
              <a:ext uri="{28A0092B-C50C-407E-A947-70E740481C1C}">
                <a14:useLocalDpi xmlns:a14="http://schemas.microsoft.com/office/drawing/2010/main" val="0"/>
              </a:ext>
            </a:extLst>
          </a:blip>
          <a:srcRect l="4328" t="7093" r="5012"/>
          <a:stretch/>
        </p:blipFill>
        <p:spPr>
          <a:xfrm>
            <a:off x="8212822" y="1"/>
            <a:ext cx="3960734" cy="3550982"/>
          </a:xfrm>
          <a:prstGeom prst="rect">
            <a:avLst/>
          </a:prstGeom>
        </p:spPr>
      </p:pic>
    </p:spTree>
    <p:extLst>
      <p:ext uri="{BB962C8B-B14F-4D97-AF65-F5344CB8AC3E}">
        <p14:creationId xmlns:p14="http://schemas.microsoft.com/office/powerpoint/2010/main" val="11731329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6E5A359-07C5-4428-50EF-B15FCB3001FC}"/>
              </a:ext>
            </a:extLst>
          </p:cNvPr>
          <p:cNvSpPr>
            <a:spLocks noGrp="1"/>
          </p:cNvSpPr>
          <p:nvPr>
            <p:ph type="title"/>
          </p:nvPr>
        </p:nvSpPr>
        <p:spPr>
          <a:xfrm>
            <a:off x="838199" y="365126"/>
            <a:ext cx="10563225" cy="425450"/>
          </a:xfrm>
        </p:spPr>
        <p:txBody>
          <a:bodyPr>
            <a:normAutofit fontScale="90000"/>
          </a:bodyPr>
          <a:lstStyle/>
          <a:p>
            <a:r>
              <a:rPr kumimoji="1" lang="ja-JP" altLang="en-US" sz="2800" dirty="0"/>
              <a:t>実際のシミュレーション</a:t>
            </a:r>
          </a:p>
        </p:txBody>
      </p:sp>
      <p:sp>
        <p:nvSpPr>
          <p:cNvPr id="3" name="スライド番号プレースホルダー 2">
            <a:extLst>
              <a:ext uri="{FF2B5EF4-FFF2-40B4-BE49-F238E27FC236}">
                <a16:creationId xmlns:a16="http://schemas.microsoft.com/office/drawing/2014/main" id="{CD041B65-3239-0555-6081-D70C9E1B28ED}"/>
              </a:ext>
            </a:extLst>
          </p:cNvPr>
          <p:cNvSpPr>
            <a:spLocks noGrp="1"/>
          </p:cNvSpPr>
          <p:nvPr>
            <p:ph type="sldNum" sz="quarter" idx="12"/>
          </p:nvPr>
        </p:nvSpPr>
        <p:spPr/>
        <p:txBody>
          <a:bodyPr/>
          <a:lstStyle/>
          <a:p>
            <a:fld id="{AB492E1D-532B-4343-855D-235CD69FFFAA}" type="slidenum">
              <a:rPr kumimoji="1" lang="ja-JP" altLang="en-US" smtClean="0"/>
              <a:t>6</a:t>
            </a:fld>
            <a:endParaRPr kumimoji="1" lang="ja-JP" altLang="en-US"/>
          </a:p>
        </p:txBody>
      </p:sp>
      <p:pic>
        <p:nvPicPr>
          <p:cNvPr id="4" name="図 3">
            <a:extLst>
              <a:ext uri="{FF2B5EF4-FFF2-40B4-BE49-F238E27FC236}">
                <a16:creationId xmlns:a16="http://schemas.microsoft.com/office/drawing/2014/main" id="{47CC0879-4CC5-60D5-7BEB-7DEF91FF1B17}"/>
              </a:ext>
            </a:extLst>
          </p:cNvPr>
          <p:cNvPicPr>
            <a:picLocks noChangeAspect="1"/>
          </p:cNvPicPr>
          <p:nvPr/>
        </p:nvPicPr>
        <p:blipFill rotWithShape="1">
          <a:blip r:embed="rId2">
            <a:extLst>
              <a:ext uri="{28A0092B-C50C-407E-A947-70E740481C1C}">
                <a14:useLocalDpi xmlns:a14="http://schemas.microsoft.com/office/drawing/2010/main" val="0"/>
              </a:ext>
            </a:extLst>
          </a:blip>
          <a:srcRect r="18398"/>
          <a:stretch/>
        </p:blipFill>
        <p:spPr>
          <a:xfrm rot="16200000">
            <a:off x="1463350" y="403548"/>
            <a:ext cx="2788298" cy="4038599"/>
          </a:xfrm>
          <a:prstGeom prst="rect">
            <a:avLst/>
          </a:prstGeom>
        </p:spPr>
      </p:pic>
      <p:pic>
        <p:nvPicPr>
          <p:cNvPr id="8" name="図 7">
            <a:extLst>
              <a:ext uri="{FF2B5EF4-FFF2-40B4-BE49-F238E27FC236}">
                <a16:creationId xmlns:a16="http://schemas.microsoft.com/office/drawing/2014/main" id="{7C95115F-4FF8-DF94-EBAC-9719D6F3C5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03826" y="2673350"/>
            <a:ext cx="6349998" cy="3571874"/>
          </a:xfrm>
          <a:prstGeom prst="rect">
            <a:avLst/>
          </a:prstGeom>
        </p:spPr>
      </p:pic>
      <p:sp>
        <p:nvSpPr>
          <p:cNvPr id="10" name="テキスト ボックス 9">
            <a:extLst>
              <a:ext uri="{FF2B5EF4-FFF2-40B4-BE49-F238E27FC236}">
                <a16:creationId xmlns:a16="http://schemas.microsoft.com/office/drawing/2014/main" id="{F739EB07-794F-09F2-E481-016111623ADA}"/>
              </a:ext>
            </a:extLst>
          </p:cNvPr>
          <p:cNvSpPr txBox="1"/>
          <p:nvPr/>
        </p:nvSpPr>
        <p:spPr>
          <a:xfrm>
            <a:off x="5438775" y="1114426"/>
            <a:ext cx="5276850" cy="923330"/>
          </a:xfrm>
          <a:prstGeom prst="rect">
            <a:avLst/>
          </a:prstGeom>
          <a:noFill/>
        </p:spPr>
        <p:txBody>
          <a:bodyPr wrap="square" rtlCol="0">
            <a:spAutoFit/>
          </a:bodyPr>
          <a:lstStyle/>
          <a:p>
            <a:r>
              <a:rPr kumimoji="1" lang="ja-JP" altLang="en-US" dirty="0"/>
              <a:t>・パイプや土の誘電率など各種パラメータを設定</a:t>
            </a:r>
            <a:endParaRPr kumimoji="1" lang="en-US" altLang="ja-JP" dirty="0"/>
          </a:p>
          <a:p>
            <a:r>
              <a:rPr lang="ja-JP" altLang="en-US" dirty="0"/>
              <a:t>・埋設物の形状をプロットする</a:t>
            </a:r>
            <a:endParaRPr lang="en-US" altLang="ja-JP" dirty="0"/>
          </a:p>
          <a:p>
            <a:r>
              <a:rPr kumimoji="1" lang="ja-JP" altLang="en-US" dirty="0"/>
              <a:t>・電場の波形を見る</a:t>
            </a:r>
          </a:p>
        </p:txBody>
      </p:sp>
    </p:spTree>
    <p:extLst>
      <p:ext uri="{BB962C8B-B14F-4D97-AF65-F5344CB8AC3E}">
        <p14:creationId xmlns:p14="http://schemas.microsoft.com/office/powerpoint/2010/main" val="61973352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728EFFAC-82C9-C08A-8CB7-E00AF92CC791}"/>
              </a:ext>
            </a:extLst>
          </p:cNvPr>
          <p:cNvSpPr>
            <a:spLocks noGrp="1"/>
          </p:cNvSpPr>
          <p:nvPr>
            <p:ph type="sldNum" sz="quarter" idx="12"/>
          </p:nvPr>
        </p:nvSpPr>
        <p:spPr/>
        <p:txBody>
          <a:bodyPr/>
          <a:lstStyle/>
          <a:p>
            <a:fld id="{AB492E1D-532B-4343-855D-235CD69FFFAA}" type="slidenum">
              <a:rPr lang="ja-JP" altLang="en-US" smtClean="0"/>
              <a:pPr/>
              <a:t>60</a:t>
            </a:fld>
            <a:endParaRPr lang="ja-JP" altLang="en-US" dirty="0"/>
          </a:p>
        </p:txBody>
      </p:sp>
      <p:sp>
        <p:nvSpPr>
          <p:cNvPr id="3" name="テキスト ボックス 2">
            <a:extLst>
              <a:ext uri="{FF2B5EF4-FFF2-40B4-BE49-F238E27FC236}">
                <a16:creationId xmlns:a16="http://schemas.microsoft.com/office/drawing/2014/main" id="{077C8DB0-56C6-1181-4F88-2E8BC483AD4C}"/>
              </a:ext>
            </a:extLst>
          </p:cNvPr>
          <p:cNvSpPr txBox="1"/>
          <p:nvPr/>
        </p:nvSpPr>
        <p:spPr>
          <a:xfrm>
            <a:off x="876394" y="45421"/>
            <a:ext cx="4794637" cy="382530"/>
          </a:xfrm>
          <a:prstGeom prst="rect">
            <a:avLst/>
          </a:prstGeom>
          <a:noFill/>
        </p:spPr>
        <p:txBody>
          <a:bodyPr wrap="square" rtlCol="0">
            <a:spAutoFit/>
          </a:bodyPr>
          <a:lstStyle/>
          <a:p>
            <a:r>
              <a:rPr lang="en-US" altLang="ja-JP" dirty="0"/>
              <a:t>Tx-Rx(</a:t>
            </a:r>
            <a:r>
              <a:rPr lang="ja-JP" altLang="en-US" dirty="0"/>
              <a:t>送信：平行、受信：垂直</a:t>
            </a:r>
            <a:r>
              <a:rPr lang="en-US" altLang="ja-JP" dirty="0"/>
              <a:t>)</a:t>
            </a:r>
            <a:endParaRPr kumimoji="1" lang="ja-JP" altLang="en-US" dirty="0"/>
          </a:p>
        </p:txBody>
      </p:sp>
      <p:pic>
        <p:nvPicPr>
          <p:cNvPr id="7" name="図 6" descr="グラフ, 等高線グラフ&#10;&#10;自動的に生成された説明">
            <a:extLst>
              <a:ext uri="{FF2B5EF4-FFF2-40B4-BE49-F238E27FC236}">
                <a16:creationId xmlns:a16="http://schemas.microsoft.com/office/drawing/2014/main" id="{051A1455-64A6-26FB-E40A-09C6A27D748C}"/>
              </a:ext>
            </a:extLst>
          </p:cNvPr>
          <p:cNvPicPr>
            <a:picLocks noChangeAspect="1"/>
          </p:cNvPicPr>
          <p:nvPr/>
        </p:nvPicPr>
        <p:blipFill rotWithShape="1">
          <a:blip r:embed="rId2">
            <a:extLst>
              <a:ext uri="{28A0092B-C50C-407E-A947-70E740481C1C}">
                <a14:useLocalDpi xmlns:a14="http://schemas.microsoft.com/office/drawing/2010/main" val="0"/>
              </a:ext>
            </a:extLst>
          </a:blip>
          <a:srcRect l="4633" t="6198" r="4609"/>
          <a:stretch/>
        </p:blipFill>
        <p:spPr>
          <a:xfrm>
            <a:off x="1" y="3892492"/>
            <a:ext cx="3275960" cy="2965508"/>
          </a:xfrm>
          <a:prstGeom prst="rect">
            <a:avLst/>
          </a:prstGeom>
        </p:spPr>
      </p:pic>
      <p:pic>
        <p:nvPicPr>
          <p:cNvPr id="13" name="図 12" descr="グラフ, 等高線グラフ&#10;&#10;自動的に生成された説明">
            <a:extLst>
              <a:ext uri="{FF2B5EF4-FFF2-40B4-BE49-F238E27FC236}">
                <a16:creationId xmlns:a16="http://schemas.microsoft.com/office/drawing/2014/main" id="{D40DBCC9-50D7-88D6-F0B9-DAFE2745DCFD}"/>
              </a:ext>
            </a:extLst>
          </p:cNvPr>
          <p:cNvPicPr>
            <a:picLocks noChangeAspect="1"/>
          </p:cNvPicPr>
          <p:nvPr/>
        </p:nvPicPr>
        <p:blipFill rotWithShape="1">
          <a:blip r:embed="rId3">
            <a:extLst>
              <a:ext uri="{28A0092B-C50C-407E-A947-70E740481C1C}">
                <a14:useLocalDpi xmlns:a14="http://schemas.microsoft.com/office/drawing/2010/main" val="0"/>
              </a:ext>
            </a:extLst>
          </a:blip>
          <a:srcRect l="3965" t="5675" r="3377"/>
          <a:stretch/>
        </p:blipFill>
        <p:spPr>
          <a:xfrm>
            <a:off x="10395" y="528506"/>
            <a:ext cx="3263317" cy="2674055"/>
          </a:xfrm>
          <a:prstGeom prst="rect">
            <a:avLst/>
          </a:prstGeom>
        </p:spPr>
      </p:pic>
      <p:pic>
        <p:nvPicPr>
          <p:cNvPr id="15" name="図 14" descr="グラフ, 等高線グラフ&#10;&#10;自動的に生成された説明">
            <a:extLst>
              <a:ext uri="{FF2B5EF4-FFF2-40B4-BE49-F238E27FC236}">
                <a16:creationId xmlns:a16="http://schemas.microsoft.com/office/drawing/2014/main" id="{8EE794CE-02F4-0E66-1BF0-904134217FAA}"/>
              </a:ext>
            </a:extLst>
          </p:cNvPr>
          <p:cNvPicPr>
            <a:picLocks noChangeAspect="1"/>
          </p:cNvPicPr>
          <p:nvPr/>
        </p:nvPicPr>
        <p:blipFill rotWithShape="1">
          <a:blip r:embed="rId4">
            <a:extLst>
              <a:ext uri="{28A0092B-C50C-407E-A947-70E740481C1C}">
                <a14:useLocalDpi xmlns:a14="http://schemas.microsoft.com/office/drawing/2010/main" val="0"/>
              </a:ext>
            </a:extLst>
          </a:blip>
          <a:srcRect l="4876" t="6198" r="5638"/>
          <a:stretch/>
        </p:blipFill>
        <p:spPr>
          <a:xfrm>
            <a:off x="3898806" y="528505"/>
            <a:ext cx="3263317" cy="2992625"/>
          </a:xfrm>
          <a:prstGeom prst="rect">
            <a:avLst/>
          </a:prstGeom>
        </p:spPr>
      </p:pic>
      <p:pic>
        <p:nvPicPr>
          <p:cNvPr id="21" name="図 20" descr="グラフ, 等高線グラフ&#10;&#10;自動的に生成された説明">
            <a:extLst>
              <a:ext uri="{FF2B5EF4-FFF2-40B4-BE49-F238E27FC236}">
                <a16:creationId xmlns:a16="http://schemas.microsoft.com/office/drawing/2014/main" id="{5F16E107-1F8A-348B-0CC0-A0B62F7083E0}"/>
              </a:ext>
            </a:extLst>
          </p:cNvPr>
          <p:cNvPicPr>
            <a:picLocks noChangeAspect="1"/>
          </p:cNvPicPr>
          <p:nvPr/>
        </p:nvPicPr>
        <p:blipFill rotWithShape="1">
          <a:blip r:embed="rId5">
            <a:extLst>
              <a:ext uri="{28A0092B-C50C-407E-A947-70E740481C1C}">
                <a14:useLocalDpi xmlns:a14="http://schemas.microsoft.com/office/drawing/2010/main" val="0"/>
              </a:ext>
            </a:extLst>
          </a:blip>
          <a:srcRect l="5294" t="6198" r="5118"/>
          <a:stretch/>
        </p:blipFill>
        <p:spPr>
          <a:xfrm>
            <a:off x="3898806" y="3865375"/>
            <a:ext cx="3263316" cy="2992625"/>
          </a:xfrm>
          <a:prstGeom prst="rect">
            <a:avLst/>
          </a:prstGeom>
        </p:spPr>
      </p:pic>
      <p:sp>
        <p:nvSpPr>
          <p:cNvPr id="22" name="テキスト ボックス 21">
            <a:extLst>
              <a:ext uri="{FF2B5EF4-FFF2-40B4-BE49-F238E27FC236}">
                <a16:creationId xmlns:a16="http://schemas.microsoft.com/office/drawing/2014/main" id="{A731636E-7F0A-D814-F10E-17FF1D06C188}"/>
              </a:ext>
            </a:extLst>
          </p:cNvPr>
          <p:cNvSpPr txBox="1"/>
          <p:nvPr/>
        </p:nvSpPr>
        <p:spPr>
          <a:xfrm>
            <a:off x="1081811" y="3498549"/>
            <a:ext cx="1224825" cy="400110"/>
          </a:xfrm>
          <a:prstGeom prst="rect">
            <a:avLst/>
          </a:prstGeom>
          <a:noFill/>
        </p:spPr>
        <p:txBody>
          <a:bodyPr wrap="square" rtlCol="0">
            <a:spAutoFit/>
          </a:bodyPr>
          <a:lstStyle/>
          <a:p>
            <a:r>
              <a:rPr lang="en-US" altLang="ja-JP" sz="2000" dirty="0"/>
              <a:t>d</a:t>
            </a:r>
            <a:r>
              <a:rPr kumimoji="1" lang="en-US" altLang="ja-JP" sz="2000" dirty="0"/>
              <a:t>=0.3m</a:t>
            </a:r>
            <a:endParaRPr kumimoji="1" lang="ja-JP" altLang="en-US" sz="2000" dirty="0"/>
          </a:p>
        </p:txBody>
      </p:sp>
      <p:sp>
        <p:nvSpPr>
          <p:cNvPr id="23" name="テキスト ボックス 22">
            <a:extLst>
              <a:ext uri="{FF2B5EF4-FFF2-40B4-BE49-F238E27FC236}">
                <a16:creationId xmlns:a16="http://schemas.microsoft.com/office/drawing/2014/main" id="{8F73CA63-4145-FEDE-4DA9-A7F823C44B08}"/>
              </a:ext>
            </a:extLst>
          </p:cNvPr>
          <p:cNvSpPr txBox="1"/>
          <p:nvPr/>
        </p:nvSpPr>
        <p:spPr>
          <a:xfrm>
            <a:off x="4918051" y="3544137"/>
            <a:ext cx="1224825" cy="400110"/>
          </a:xfrm>
          <a:prstGeom prst="rect">
            <a:avLst/>
          </a:prstGeom>
          <a:noFill/>
        </p:spPr>
        <p:txBody>
          <a:bodyPr wrap="square" rtlCol="0">
            <a:spAutoFit/>
          </a:bodyPr>
          <a:lstStyle/>
          <a:p>
            <a:r>
              <a:rPr lang="en-US" altLang="ja-JP" sz="2000" dirty="0"/>
              <a:t>d</a:t>
            </a:r>
            <a:r>
              <a:rPr kumimoji="1" lang="en-US" altLang="ja-JP" sz="2000" dirty="0"/>
              <a:t>=0.31m</a:t>
            </a:r>
            <a:endParaRPr kumimoji="1" lang="ja-JP" altLang="en-US" sz="2000" dirty="0"/>
          </a:p>
        </p:txBody>
      </p:sp>
      <p:pic>
        <p:nvPicPr>
          <p:cNvPr id="27" name="図 26" descr="グラフ, ウォーターフォール図&#10;&#10;自動的に生成された説明">
            <a:extLst>
              <a:ext uri="{FF2B5EF4-FFF2-40B4-BE49-F238E27FC236}">
                <a16:creationId xmlns:a16="http://schemas.microsoft.com/office/drawing/2014/main" id="{8EFF36CD-9168-74E0-D6CB-1811D01EE48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06784" y="543088"/>
            <a:ext cx="3103405" cy="3001049"/>
          </a:xfrm>
          <a:prstGeom prst="rect">
            <a:avLst/>
          </a:prstGeom>
        </p:spPr>
      </p:pic>
      <p:sp>
        <p:nvSpPr>
          <p:cNvPr id="4" name="テキスト ボックス 3">
            <a:extLst>
              <a:ext uri="{FF2B5EF4-FFF2-40B4-BE49-F238E27FC236}">
                <a16:creationId xmlns:a16="http://schemas.microsoft.com/office/drawing/2014/main" id="{385A5B5F-47C6-A76A-E006-1301ACE438AC}"/>
              </a:ext>
            </a:extLst>
          </p:cNvPr>
          <p:cNvSpPr txBox="1"/>
          <p:nvPr/>
        </p:nvSpPr>
        <p:spPr>
          <a:xfrm>
            <a:off x="7752522" y="4023360"/>
            <a:ext cx="3832528" cy="1200329"/>
          </a:xfrm>
          <a:prstGeom prst="rect">
            <a:avLst/>
          </a:prstGeom>
          <a:noFill/>
        </p:spPr>
        <p:txBody>
          <a:bodyPr wrap="square" rtlCol="0">
            <a:spAutoFit/>
          </a:bodyPr>
          <a:lstStyle/>
          <a:p>
            <a:r>
              <a:rPr kumimoji="1" lang="ja-JP" altLang="en-US" dirty="0"/>
              <a:t>・振幅の見え始める位置がシフトしている</a:t>
            </a:r>
            <a:endParaRPr kumimoji="1" lang="en-US" altLang="ja-JP" dirty="0"/>
          </a:p>
          <a:p>
            <a:r>
              <a:rPr lang="ja-JP" altLang="en-US" dirty="0"/>
              <a:t>・位相がより見やすい</a:t>
            </a:r>
            <a:endParaRPr lang="en-US" altLang="ja-JP" dirty="0"/>
          </a:p>
          <a:p>
            <a:r>
              <a:rPr kumimoji="1" lang="ja-JP" altLang="en-US" dirty="0"/>
              <a:t>　</a:t>
            </a:r>
            <a:r>
              <a:rPr kumimoji="1" lang="en-US" altLang="ja-JP" dirty="0"/>
              <a:t>(</a:t>
            </a:r>
            <a:r>
              <a:rPr kumimoji="1" lang="ja-JP" altLang="en-US" dirty="0"/>
              <a:t>パイプ方向に見えている</a:t>
            </a:r>
            <a:r>
              <a:rPr kumimoji="1" lang="en-US" altLang="ja-JP" dirty="0"/>
              <a:t>)</a:t>
            </a:r>
            <a:endParaRPr kumimoji="1" lang="ja-JP" altLang="en-US" dirty="0"/>
          </a:p>
        </p:txBody>
      </p:sp>
    </p:spTree>
    <p:extLst>
      <p:ext uri="{BB962C8B-B14F-4D97-AF65-F5344CB8AC3E}">
        <p14:creationId xmlns:p14="http://schemas.microsoft.com/office/powerpoint/2010/main" val="137259480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F71A6A88-83B4-11FF-BA4B-6175FAC1149E}"/>
              </a:ext>
            </a:extLst>
          </p:cNvPr>
          <p:cNvSpPr>
            <a:spLocks noGrp="1"/>
          </p:cNvSpPr>
          <p:nvPr>
            <p:ph type="sldNum" sz="quarter" idx="12"/>
          </p:nvPr>
        </p:nvSpPr>
        <p:spPr/>
        <p:txBody>
          <a:bodyPr/>
          <a:lstStyle/>
          <a:p>
            <a:fld id="{AB492E1D-532B-4343-855D-235CD69FFFAA}" type="slidenum">
              <a:rPr lang="ja-JP" altLang="en-US" smtClean="0"/>
              <a:pPr/>
              <a:t>61</a:t>
            </a:fld>
            <a:endParaRPr lang="ja-JP" altLang="en-US" dirty="0"/>
          </a:p>
        </p:txBody>
      </p:sp>
      <p:sp>
        <p:nvSpPr>
          <p:cNvPr id="3" name="テキスト ボックス 2">
            <a:extLst>
              <a:ext uri="{FF2B5EF4-FFF2-40B4-BE49-F238E27FC236}">
                <a16:creationId xmlns:a16="http://schemas.microsoft.com/office/drawing/2014/main" id="{9D875D28-DF9A-5500-0A1E-5E5CFA8FF78C}"/>
              </a:ext>
            </a:extLst>
          </p:cNvPr>
          <p:cNvSpPr txBox="1"/>
          <p:nvPr/>
        </p:nvSpPr>
        <p:spPr>
          <a:xfrm>
            <a:off x="876394" y="45421"/>
            <a:ext cx="4794637" cy="382530"/>
          </a:xfrm>
          <a:prstGeom prst="rect">
            <a:avLst/>
          </a:prstGeom>
          <a:noFill/>
        </p:spPr>
        <p:txBody>
          <a:bodyPr wrap="square" rtlCol="0">
            <a:spAutoFit/>
          </a:bodyPr>
          <a:lstStyle/>
          <a:p>
            <a:r>
              <a:rPr lang="en-US" altLang="ja-JP" dirty="0"/>
              <a:t>Tx-Rx(</a:t>
            </a:r>
            <a:r>
              <a:rPr lang="ja-JP" altLang="en-US" dirty="0"/>
              <a:t>送信：平行、受信：垂直</a:t>
            </a:r>
            <a:r>
              <a:rPr lang="en-US" altLang="ja-JP" dirty="0"/>
              <a:t>)</a:t>
            </a:r>
            <a:endParaRPr kumimoji="1" lang="ja-JP" altLang="en-US" dirty="0"/>
          </a:p>
        </p:txBody>
      </p:sp>
      <p:pic>
        <p:nvPicPr>
          <p:cNvPr id="7" name="図 6" descr="グラフ, 等高線グラフ&#10;&#10;自動的に生成された説明">
            <a:extLst>
              <a:ext uri="{FF2B5EF4-FFF2-40B4-BE49-F238E27FC236}">
                <a16:creationId xmlns:a16="http://schemas.microsoft.com/office/drawing/2014/main" id="{847F848A-934B-CF24-CA05-5A0C2DE28BAB}"/>
              </a:ext>
            </a:extLst>
          </p:cNvPr>
          <p:cNvPicPr>
            <a:picLocks noChangeAspect="1"/>
          </p:cNvPicPr>
          <p:nvPr/>
        </p:nvPicPr>
        <p:blipFill rotWithShape="1">
          <a:blip r:embed="rId2">
            <a:extLst>
              <a:ext uri="{28A0092B-C50C-407E-A947-70E740481C1C}">
                <a14:useLocalDpi xmlns:a14="http://schemas.microsoft.com/office/drawing/2010/main" val="0"/>
              </a:ext>
            </a:extLst>
          </a:blip>
          <a:srcRect l="5155" t="6138" r="5912"/>
          <a:stretch/>
        </p:blipFill>
        <p:spPr>
          <a:xfrm>
            <a:off x="3982308" y="406266"/>
            <a:ext cx="3439486" cy="3175853"/>
          </a:xfrm>
          <a:prstGeom prst="rect">
            <a:avLst/>
          </a:prstGeom>
        </p:spPr>
      </p:pic>
      <p:pic>
        <p:nvPicPr>
          <p:cNvPr id="9" name="図 8" descr="グラフ, 等高線グラフ&#10;&#10;自動的に生成された説明">
            <a:extLst>
              <a:ext uri="{FF2B5EF4-FFF2-40B4-BE49-F238E27FC236}">
                <a16:creationId xmlns:a16="http://schemas.microsoft.com/office/drawing/2014/main" id="{863F97DC-2426-1A6E-87F6-9C0A699C8CED}"/>
              </a:ext>
            </a:extLst>
          </p:cNvPr>
          <p:cNvPicPr>
            <a:picLocks noChangeAspect="1"/>
          </p:cNvPicPr>
          <p:nvPr/>
        </p:nvPicPr>
        <p:blipFill rotWithShape="1">
          <a:blip r:embed="rId3">
            <a:extLst>
              <a:ext uri="{28A0092B-C50C-407E-A947-70E740481C1C}">
                <a14:useLocalDpi xmlns:a14="http://schemas.microsoft.com/office/drawing/2010/main" val="0"/>
              </a:ext>
            </a:extLst>
          </a:blip>
          <a:srcRect l="4875" t="6376" r="5639"/>
          <a:stretch/>
        </p:blipFill>
        <p:spPr>
          <a:xfrm>
            <a:off x="0" y="356588"/>
            <a:ext cx="3439486" cy="3148164"/>
          </a:xfrm>
          <a:prstGeom prst="rect">
            <a:avLst/>
          </a:prstGeom>
        </p:spPr>
      </p:pic>
      <p:pic>
        <p:nvPicPr>
          <p:cNvPr id="11" name="図 10" descr="グラフ, 等高線グラフ&#10;&#10;自動的に生成された説明">
            <a:extLst>
              <a:ext uri="{FF2B5EF4-FFF2-40B4-BE49-F238E27FC236}">
                <a16:creationId xmlns:a16="http://schemas.microsoft.com/office/drawing/2014/main" id="{7E7F1007-354E-979C-5DCC-792B1FD6E2D7}"/>
              </a:ext>
            </a:extLst>
          </p:cNvPr>
          <p:cNvPicPr>
            <a:picLocks noChangeAspect="1"/>
          </p:cNvPicPr>
          <p:nvPr/>
        </p:nvPicPr>
        <p:blipFill rotWithShape="1">
          <a:blip r:embed="rId4">
            <a:extLst>
              <a:ext uri="{28A0092B-C50C-407E-A947-70E740481C1C}">
                <a14:useLocalDpi xmlns:a14="http://schemas.microsoft.com/office/drawing/2010/main" val="0"/>
              </a:ext>
            </a:extLst>
          </a:blip>
          <a:srcRect l="4751" t="6914" r="4804"/>
          <a:stretch/>
        </p:blipFill>
        <p:spPr>
          <a:xfrm>
            <a:off x="1" y="3768950"/>
            <a:ext cx="3426800" cy="3089050"/>
          </a:xfrm>
          <a:prstGeom prst="rect">
            <a:avLst/>
          </a:prstGeom>
        </p:spPr>
      </p:pic>
      <p:pic>
        <p:nvPicPr>
          <p:cNvPr id="13" name="図 12" descr="グラフ, 等高線グラフ&#10;&#10;自動的に生成された説明">
            <a:extLst>
              <a:ext uri="{FF2B5EF4-FFF2-40B4-BE49-F238E27FC236}">
                <a16:creationId xmlns:a16="http://schemas.microsoft.com/office/drawing/2014/main" id="{634272FF-82D7-4BA2-58A1-A450E343696D}"/>
              </a:ext>
            </a:extLst>
          </p:cNvPr>
          <p:cNvPicPr>
            <a:picLocks noChangeAspect="1"/>
          </p:cNvPicPr>
          <p:nvPr/>
        </p:nvPicPr>
        <p:blipFill rotWithShape="1">
          <a:blip r:embed="rId5">
            <a:extLst>
              <a:ext uri="{28A0092B-C50C-407E-A947-70E740481C1C}">
                <a14:useLocalDpi xmlns:a14="http://schemas.microsoft.com/office/drawing/2010/main" val="0"/>
              </a:ext>
            </a:extLst>
          </a:blip>
          <a:srcRect l="5138" t="6914" r="5274"/>
          <a:stretch/>
        </p:blipFill>
        <p:spPr>
          <a:xfrm>
            <a:off x="3982308" y="3682147"/>
            <a:ext cx="3489750" cy="3175853"/>
          </a:xfrm>
          <a:prstGeom prst="rect">
            <a:avLst/>
          </a:prstGeom>
        </p:spPr>
      </p:pic>
      <p:sp>
        <p:nvSpPr>
          <p:cNvPr id="14" name="テキスト ボックス 13">
            <a:extLst>
              <a:ext uri="{FF2B5EF4-FFF2-40B4-BE49-F238E27FC236}">
                <a16:creationId xmlns:a16="http://schemas.microsoft.com/office/drawing/2014/main" id="{B9C4689C-B190-579F-1611-15455DB88BF5}"/>
              </a:ext>
            </a:extLst>
          </p:cNvPr>
          <p:cNvSpPr txBox="1"/>
          <p:nvPr/>
        </p:nvSpPr>
        <p:spPr>
          <a:xfrm>
            <a:off x="0" y="3568895"/>
            <a:ext cx="1224825" cy="400110"/>
          </a:xfrm>
          <a:prstGeom prst="rect">
            <a:avLst/>
          </a:prstGeom>
          <a:noFill/>
        </p:spPr>
        <p:txBody>
          <a:bodyPr wrap="square" rtlCol="0">
            <a:spAutoFit/>
          </a:bodyPr>
          <a:lstStyle/>
          <a:p>
            <a:r>
              <a:rPr lang="en-US" altLang="ja-JP" sz="2000" dirty="0"/>
              <a:t>d</a:t>
            </a:r>
            <a:r>
              <a:rPr kumimoji="1" lang="en-US" altLang="ja-JP" sz="2000" dirty="0"/>
              <a:t>=0.32m</a:t>
            </a:r>
            <a:endParaRPr kumimoji="1" lang="ja-JP" altLang="en-US" sz="2000" dirty="0"/>
          </a:p>
        </p:txBody>
      </p:sp>
      <p:sp>
        <p:nvSpPr>
          <p:cNvPr id="15" name="テキスト ボックス 14">
            <a:extLst>
              <a:ext uri="{FF2B5EF4-FFF2-40B4-BE49-F238E27FC236}">
                <a16:creationId xmlns:a16="http://schemas.microsoft.com/office/drawing/2014/main" id="{2A4CB4DD-312E-8AC7-D6E9-B334678BFF8B}"/>
              </a:ext>
            </a:extLst>
          </p:cNvPr>
          <p:cNvSpPr txBox="1"/>
          <p:nvPr/>
        </p:nvSpPr>
        <p:spPr>
          <a:xfrm>
            <a:off x="3734661" y="3482092"/>
            <a:ext cx="1224825" cy="400110"/>
          </a:xfrm>
          <a:prstGeom prst="rect">
            <a:avLst/>
          </a:prstGeom>
          <a:noFill/>
        </p:spPr>
        <p:txBody>
          <a:bodyPr wrap="square" rtlCol="0">
            <a:spAutoFit/>
          </a:bodyPr>
          <a:lstStyle/>
          <a:p>
            <a:r>
              <a:rPr lang="en-US" altLang="ja-JP" sz="2000" dirty="0"/>
              <a:t>d</a:t>
            </a:r>
            <a:r>
              <a:rPr kumimoji="1" lang="en-US" altLang="ja-JP" sz="2000" dirty="0"/>
              <a:t>=0.34m</a:t>
            </a:r>
            <a:endParaRPr kumimoji="1" lang="ja-JP" altLang="en-US" sz="2000" dirty="0"/>
          </a:p>
        </p:txBody>
      </p:sp>
      <p:sp>
        <p:nvSpPr>
          <p:cNvPr id="4" name="テキスト ボックス 3">
            <a:extLst>
              <a:ext uri="{FF2B5EF4-FFF2-40B4-BE49-F238E27FC236}">
                <a16:creationId xmlns:a16="http://schemas.microsoft.com/office/drawing/2014/main" id="{EBE0B8D4-D4CC-6560-5FD5-671F3DEEA1C2}"/>
              </a:ext>
            </a:extLst>
          </p:cNvPr>
          <p:cNvSpPr txBox="1"/>
          <p:nvPr/>
        </p:nvSpPr>
        <p:spPr>
          <a:xfrm>
            <a:off x="8370096" y="4314752"/>
            <a:ext cx="3069204" cy="1477328"/>
          </a:xfrm>
          <a:prstGeom prst="rect">
            <a:avLst/>
          </a:prstGeom>
          <a:noFill/>
        </p:spPr>
        <p:txBody>
          <a:bodyPr wrap="square" rtlCol="0">
            <a:spAutoFit/>
          </a:bodyPr>
          <a:lstStyle/>
          <a:p>
            <a:r>
              <a:rPr kumimoji="1" lang="ja-JP" altLang="en-US" dirty="0"/>
              <a:t>・振幅、位相も見やすい位置が全体的に深さ方向にシフトしている？</a:t>
            </a:r>
            <a:endParaRPr kumimoji="1" lang="en-US" altLang="ja-JP" dirty="0"/>
          </a:p>
          <a:p>
            <a:r>
              <a:rPr lang="ja-JP" altLang="en-US" dirty="0"/>
              <a:t>・よりパイプ方向に線状になっている</a:t>
            </a:r>
            <a:endParaRPr kumimoji="1" lang="ja-JP" altLang="en-US" dirty="0"/>
          </a:p>
        </p:txBody>
      </p:sp>
      <p:pic>
        <p:nvPicPr>
          <p:cNvPr id="6" name="図 5" descr="グラフ, 等高線グラフ&#10;&#10;自動的に生成された説明">
            <a:extLst>
              <a:ext uri="{FF2B5EF4-FFF2-40B4-BE49-F238E27FC236}">
                <a16:creationId xmlns:a16="http://schemas.microsoft.com/office/drawing/2014/main" id="{5032F568-8E26-9B61-D8E7-64A5A9838B5E}"/>
              </a:ext>
            </a:extLst>
          </p:cNvPr>
          <p:cNvPicPr>
            <a:picLocks noChangeAspect="1"/>
          </p:cNvPicPr>
          <p:nvPr/>
        </p:nvPicPr>
        <p:blipFill rotWithShape="1">
          <a:blip r:embed="rId6">
            <a:extLst>
              <a:ext uri="{28A0092B-C50C-407E-A947-70E740481C1C}">
                <a14:useLocalDpi xmlns:a14="http://schemas.microsoft.com/office/drawing/2010/main" val="0"/>
              </a:ext>
            </a:extLst>
          </a:blip>
          <a:srcRect l="4216" t="6556" r="4216"/>
          <a:stretch/>
        </p:blipFill>
        <p:spPr>
          <a:xfrm>
            <a:off x="8184305" y="0"/>
            <a:ext cx="4007694" cy="3582119"/>
          </a:xfrm>
          <a:prstGeom prst="rect">
            <a:avLst/>
          </a:prstGeom>
        </p:spPr>
      </p:pic>
    </p:spTree>
    <p:extLst>
      <p:ext uri="{BB962C8B-B14F-4D97-AF65-F5344CB8AC3E}">
        <p14:creationId xmlns:p14="http://schemas.microsoft.com/office/powerpoint/2010/main" val="414501998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BE51A93A-EE8F-02E4-9C71-2E515D271705}"/>
              </a:ext>
            </a:extLst>
          </p:cNvPr>
          <p:cNvSpPr>
            <a:spLocks noGrp="1"/>
          </p:cNvSpPr>
          <p:nvPr>
            <p:ph type="sldNum" sz="quarter" idx="12"/>
          </p:nvPr>
        </p:nvSpPr>
        <p:spPr/>
        <p:txBody>
          <a:bodyPr/>
          <a:lstStyle/>
          <a:p>
            <a:fld id="{AB492E1D-532B-4343-855D-235CD69FFFAA}" type="slidenum">
              <a:rPr lang="ja-JP" altLang="en-US" smtClean="0"/>
              <a:pPr/>
              <a:t>62</a:t>
            </a:fld>
            <a:endParaRPr lang="ja-JP" altLang="en-US" dirty="0"/>
          </a:p>
        </p:txBody>
      </p:sp>
      <p:sp>
        <p:nvSpPr>
          <p:cNvPr id="3" name="テキスト ボックス 2">
            <a:extLst>
              <a:ext uri="{FF2B5EF4-FFF2-40B4-BE49-F238E27FC236}">
                <a16:creationId xmlns:a16="http://schemas.microsoft.com/office/drawing/2014/main" id="{13042809-A175-EF13-D4CC-64AEE6BB0459}"/>
              </a:ext>
            </a:extLst>
          </p:cNvPr>
          <p:cNvSpPr txBox="1"/>
          <p:nvPr/>
        </p:nvSpPr>
        <p:spPr>
          <a:xfrm>
            <a:off x="620785" y="494951"/>
            <a:ext cx="4102217" cy="646331"/>
          </a:xfrm>
          <a:prstGeom prst="rect">
            <a:avLst/>
          </a:prstGeom>
          <a:noFill/>
        </p:spPr>
        <p:txBody>
          <a:bodyPr wrap="square" rtlCol="0">
            <a:spAutoFit/>
          </a:bodyPr>
          <a:lstStyle/>
          <a:p>
            <a:r>
              <a:rPr kumimoji="1" lang="ja-JP" altLang="en-US" dirty="0"/>
              <a:t>周波数の間引き方を変えた</a:t>
            </a:r>
            <a:endParaRPr kumimoji="1" lang="en-US" altLang="ja-JP" dirty="0"/>
          </a:p>
          <a:p>
            <a:endParaRPr kumimoji="1" lang="ja-JP" altLang="en-US" dirty="0"/>
          </a:p>
        </p:txBody>
      </p:sp>
      <p:pic>
        <p:nvPicPr>
          <p:cNvPr id="5" name="図 4" descr="グラフィカル ユーザー インターフェイス&#10;&#10;自動的に生成された説明">
            <a:extLst>
              <a:ext uri="{FF2B5EF4-FFF2-40B4-BE49-F238E27FC236}">
                <a16:creationId xmlns:a16="http://schemas.microsoft.com/office/drawing/2014/main" id="{D7AE09BD-74F4-A375-2261-636B93A30A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0784" y="1204008"/>
            <a:ext cx="4599017" cy="4198501"/>
          </a:xfrm>
          <a:prstGeom prst="rect">
            <a:avLst/>
          </a:prstGeom>
        </p:spPr>
      </p:pic>
      <p:sp>
        <p:nvSpPr>
          <p:cNvPr id="7" name="テキスト ボックス 6">
            <a:extLst>
              <a:ext uri="{FF2B5EF4-FFF2-40B4-BE49-F238E27FC236}">
                <a16:creationId xmlns:a16="http://schemas.microsoft.com/office/drawing/2014/main" id="{0ED478DB-10CF-310B-B5E7-E1C9899EE8BF}"/>
              </a:ext>
            </a:extLst>
          </p:cNvPr>
          <p:cNvSpPr txBox="1"/>
          <p:nvPr/>
        </p:nvSpPr>
        <p:spPr>
          <a:xfrm>
            <a:off x="6165908" y="1367406"/>
            <a:ext cx="4521666" cy="1754326"/>
          </a:xfrm>
          <a:prstGeom prst="rect">
            <a:avLst/>
          </a:prstGeom>
          <a:noFill/>
        </p:spPr>
        <p:txBody>
          <a:bodyPr wrap="square" rtlCol="0">
            <a:spAutoFit/>
          </a:bodyPr>
          <a:lstStyle/>
          <a:p>
            <a:r>
              <a:rPr kumimoji="1" lang="ja-JP" altLang="en-US" dirty="0"/>
              <a:t>・</a:t>
            </a:r>
            <a:r>
              <a:rPr kumimoji="1" lang="en-US" altLang="ja-JP" dirty="0"/>
              <a:t>1-11GHz</a:t>
            </a:r>
            <a:r>
              <a:rPr kumimoji="1" lang="ja-JP" altLang="en-US" dirty="0"/>
              <a:t>の</a:t>
            </a:r>
            <a:r>
              <a:rPr kumimoji="1" lang="en-US" altLang="ja-JP" dirty="0"/>
              <a:t>201</a:t>
            </a:r>
            <a:r>
              <a:rPr kumimoji="1" lang="ja-JP" altLang="en-US" dirty="0"/>
              <a:t> 点</a:t>
            </a:r>
            <a:r>
              <a:rPr kumimoji="1" lang="en-US" altLang="ja-JP" dirty="0"/>
              <a:t>(0.05GHz</a:t>
            </a:r>
            <a:r>
              <a:rPr kumimoji="1" lang="ja-JP" altLang="en-US" dirty="0"/>
              <a:t>刻み</a:t>
            </a:r>
            <a:r>
              <a:rPr kumimoji="1" lang="en-US" altLang="ja-JP" dirty="0"/>
              <a:t>)</a:t>
            </a:r>
            <a:r>
              <a:rPr kumimoji="1" lang="ja-JP" altLang="en-US" dirty="0"/>
              <a:t>から等間隔に</a:t>
            </a:r>
            <a:r>
              <a:rPr kumimoji="1" lang="en-US" altLang="ja-JP" dirty="0"/>
              <a:t>10 </a:t>
            </a:r>
            <a:r>
              <a:rPr kumimoji="1" lang="ja-JP" altLang="en-US" dirty="0"/>
              <a:t>点に</a:t>
            </a:r>
            <a:r>
              <a:rPr kumimoji="1" lang="en-US" altLang="ja-JP" dirty="0"/>
              <a:t>1</a:t>
            </a:r>
            <a:r>
              <a:rPr kumimoji="1" lang="ja-JP" altLang="en-US" dirty="0"/>
              <a:t> 点抽出して位置推定を行っていた</a:t>
            </a:r>
            <a:endParaRPr kumimoji="1" lang="en-US" altLang="ja-JP" dirty="0"/>
          </a:p>
          <a:p>
            <a:r>
              <a:rPr kumimoji="1" lang="en-US" altLang="ja-JP" dirty="0"/>
              <a:t>(</a:t>
            </a:r>
            <a:r>
              <a:rPr kumimoji="1" lang="ja-JP" altLang="en-US" dirty="0"/>
              <a:t>でないと計算できなかった</a:t>
            </a:r>
            <a:r>
              <a:rPr kumimoji="1" lang="en-US" altLang="ja-JP" dirty="0"/>
              <a:t>)</a:t>
            </a:r>
          </a:p>
          <a:p>
            <a:r>
              <a:rPr kumimoji="1" lang="ja-JP" altLang="en-US" dirty="0"/>
              <a:t>・</a:t>
            </a:r>
            <a:r>
              <a:rPr kumimoji="1" lang="en-US" altLang="ja-JP" dirty="0"/>
              <a:t>2.7-3.6GHz</a:t>
            </a:r>
            <a:r>
              <a:rPr lang="ja-JP" altLang="en-US" dirty="0"/>
              <a:t>域を間引かないで</a:t>
            </a:r>
            <a:r>
              <a:rPr kumimoji="1" lang="ja-JP" altLang="en-US" dirty="0"/>
              <a:t>で行った</a:t>
            </a:r>
            <a:r>
              <a:rPr kumimoji="1" lang="en-US" altLang="ja-JP" dirty="0"/>
              <a:t>(</a:t>
            </a:r>
            <a:r>
              <a:rPr kumimoji="1" lang="ja-JP" altLang="en-US" dirty="0"/>
              <a:t>当てずっぽう</a:t>
            </a:r>
            <a:r>
              <a:rPr kumimoji="1" lang="en-US" altLang="ja-JP" dirty="0"/>
              <a:t>)</a:t>
            </a:r>
          </a:p>
        </p:txBody>
      </p:sp>
    </p:spTree>
    <p:extLst>
      <p:ext uri="{BB962C8B-B14F-4D97-AF65-F5344CB8AC3E}">
        <p14:creationId xmlns:p14="http://schemas.microsoft.com/office/powerpoint/2010/main" val="60672918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CF4CD306-CC20-864A-6EB9-89FCB034A0EE}"/>
              </a:ext>
            </a:extLst>
          </p:cNvPr>
          <p:cNvSpPr>
            <a:spLocks noGrp="1"/>
          </p:cNvSpPr>
          <p:nvPr>
            <p:ph type="sldNum" sz="quarter" idx="12"/>
          </p:nvPr>
        </p:nvSpPr>
        <p:spPr/>
        <p:txBody>
          <a:bodyPr/>
          <a:lstStyle/>
          <a:p>
            <a:fld id="{AB492E1D-532B-4343-855D-235CD69FFFAA}" type="slidenum">
              <a:rPr lang="ja-JP" altLang="en-US" smtClean="0"/>
              <a:pPr/>
              <a:t>63</a:t>
            </a:fld>
            <a:endParaRPr lang="ja-JP" altLang="en-US" dirty="0"/>
          </a:p>
        </p:txBody>
      </p:sp>
      <p:pic>
        <p:nvPicPr>
          <p:cNvPr id="6" name="図 5" descr="グラフ, 等高線グラフ&#10;&#10;自動的に生成された説明">
            <a:extLst>
              <a:ext uri="{FF2B5EF4-FFF2-40B4-BE49-F238E27FC236}">
                <a16:creationId xmlns:a16="http://schemas.microsoft.com/office/drawing/2014/main" id="{BF3A0B62-1FE7-7A05-C4E1-CB59C95759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1271"/>
            <a:ext cx="3676774" cy="3398364"/>
          </a:xfrm>
          <a:prstGeom prst="rect">
            <a:avLst/>
          </a:prstGeom>
        </p:spPr>
      </p:pic>
      <p:pic>
        <p:nvPicPr>
          <p:cNvPr id="8" name="図 7" descr="グラフ, 等高線グラフ&#10;&#10;自動的に生成された説明">
            <a:extLst>
              <a:ext uri="{FF2B5EF4-FFF2-40B4-BE49-F238E27FC236}">
                <a16:creationId xmlns:a16="http://schemas.microsoft.com/office/drawing/2014/main" id="{701EEC8B-418F-A03F-EF94-F729BD5B78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459635"/>
            <a:ext cx="3464653" cy="3398365"/>
          </a:xfrm>
          <a:prstGeom prst="rect">
            <a:avLst/>
          </a:prstGeom>
        </p:spPr>
      </p:pic>
      <p:pic>
        <p:nvPicPr>
          <p:cNvPr id="10" name="図 9" descr="グラフ&#10;&#10;自動的に生成された説明">
            <a:extLst>
              <a:ext uri="{FF2B5EF4-FFF2-40B4-BE49-F238E27FC236}">
                <a16:creationId xmlns:a16="http://schemas.microsoft.com/office/drawing/2014/main" id="{93ACE990-CCAE-AD64-FC2D-4963DF1EF0D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55391" y="0"/>
            <a:ext cx="3636609" cy="3429000"/>
          </a:xfrm>
          <a:prstGeom prst="rect">
            <a:avLst/>
          </a:prstGeom>
        </p:spPr>
      </p:pic>
      <p:pic>
        <p:nvPicPr>
          <p:cNvPr id="12" name="図 11" descr="グラフ, 等高線グラフ&#10;&#10;自動的に生成された説明">
            <a:extLst>
              <a:ext uri="{FF2B5EF4-FFF2-40B4-BE49-F238E27FC236}">
                <a16:creationId xmlns:a16="http://schemas.microsoft.com/office/drawing/2014/main" id="{0DD00507-9FA1-5C49-7736-AACAD06C1D2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34474" y="3429000"/>
            <a:ext cx="3495886" cy="3429000"/>
          </a:xfrm>
          <a:prstGeom prst="rect">
            <a:avLst/>
          </a:prstGeom>
        </p:spPr>
      </p:pic>
      <p:sp>
        <p:nvSpPr>
          <p:cNvPr id="13" name="テキスト ボックス 12">
            <a:extLst>
              <a:ext uri="{FF2B5EF4-FFF2-40B4-BE49-F238E27FC236}">
                <a16:creationId xmlns:a16="http://schemas.microsoft.com/office/drawing/2014/main" id="{A36761A3-BE26-989F-4D2E-172A4282CCEF}"/>
              </a:ext>
            </a:extLst>
          </p:cNvPr>
          <p:cNvSpPr txBox="1"/>
          <p:nvPr/>
        </p:nvSpPr>
        <p:spPr>
          <a:xfrm>
            <a:off x="5184397" y="939567"/>
            <a:ext cx="2231471" cy="1200329"/>
          </a:xfrm>
          <a:prstGeom prst="rect">
            <a:avLst/>
          </a:prstGeom>
          <a:noFill/>
        </p:spPr>
        <p:txBody>
          <a:bodyPr wrap="square" rtlCol="0">
            <a:spAutoFit/>
          </a:bodyPr>
          <a:lstStyle/>
          <a:p>
            <a:r>
              <a:rPr kumimoji="1" lang="ja-JP" altLang="en-US" dirty="0"/>
              <a:t>パイプの向きも</a:t>
            </a:r>
            <a:endParaRPr kumimoji="1" lang="en-US" altLang="ja-JP" dirty="0"/>
          </a:p>
          <a:p>
            <a:r>
              <a:rPr kumimoji="1" lang="ja-JP" altLang="en-US" dirty="0"/>
              <a:t>分かる→</a:t>
            </a:r>
            <a:endParaRPr kumimoji="1" lang="en-US" altLang="ja-JP" dirty="0"/>
          </a:p>
          <a:p>
            <a:endParaRPr kumimoji="1" lang="en-US" altLang="ja-JP" dirty="0"/>
          </a:p>
          <a:p>
            <a:endParaRPr kumimoji="1" lang="ja-JP" altLang="en-US" dirty="0"/>
          </a:p>
        </p:txBody>
      </p:sp>
      <p:sp>
        <p:nvSpPr>
          <p:cNvPr id="14" name="テキスト ボックス 13">
            <a:extLst>
              <a:ext uri="{FF2B5EF4-FFF2-40B4-BE49-F238E27FC236}">
                <a16:creationId xmlns:a16="http://schemas.microsoft.com/office/drawing/2014/main" id="{8F26F856-8DBD-A501-ADFA-3D2F3CF3FED8}"/>
              </a:ext>
            </a:extLst>
          </p:cNvPr>
          <p:cNvSpPr txBox="1"/>
          <p:nvPr/>
        </p:nvSpPr>
        <p:spPr>
          <a:xfrm>
            <a:off x="8279934" y="4286774"/>
            <a:ext cx="3204594" cy="369332"/>
          </a:xfrm>
          <a:prstGeom prst="rect">
            <a:avLst/>
          </a:prstGeom>
          <a:noFill/>
        </p:spPr>
        <p:txBody>
          <a:bodyPr wrap="square" rtlCol="0">
            <a:spAutoFit/>
          </a:bodyPr>
          <a:lstStyle/>
          <a:p>
            <a:r>
              <a:rPr kumimoji="1" lang="ja-JP" altLang="en-US" dirty="0"/>
              <a:t>←例の縞</a:t>
            </a:r>
            <a:endParaRPr kumimoji="1" lang="en-US" altLang="ja-JP" dirty="0"/>
          </a:p>
        </p:txBody>
      </p:sp>
    </p:spTree>
    <p:extLst>
      <p:ext uri="{BB962C8B-B14F-4D97-AF65-F5344CB8AC3E}">
        <p14:creationId xmlns:p14="http://schemas.microsoft.com/office/powerpoint/2010/main" val="228156746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3EF0C9DF-2405-4A2D-BF8E-9D1A78F3EC30}"/>
              </a:ext>
            </a:extLst>
          </p:cNvPr>
          <p:cNvSpPr>
            <a:spLocks noGrp="1"/>
          </p:cNvSpPr>
          <p:nvPr>
            <p:ph type="sldNum" sz="quarter" idx="12"/>
          </p:nvPr>
        </p:nvSpPr>
        <p:spPr/>
        <p:txBody>
          <a:bodyPr/>
          <a:lstStyle/>
          <a:p>
            <a:fld id="{AB492E1D-532B-4343-855D-235CD69FFFAA}" type="slidenum">
              <a:rPr lang="ja-JP" altLang="en-US" smtClean="0"/>
              <a:pPr/>
              <a:t>64</a:t>
            </a:fld>
            <a:endParaRPr lang="ja-JP" altLang="en-US" dirty="0"/>
          </a:p>
        </p:txBody>
      </p:sp>
      <p:pic>
        <p:nvPicPr>
          <p:cNvPr id="6" name="図 5" descr="グラフ, 等高線グラフ&#10;&#10;自動的に生成された説明">
            <a:extLst>
              <a:ext uri="{FF2B5EF4-FFF2-40B4-BE49-F238E27FC236}">
                <a16:creationId xmlns:a16="http://schemas.microsoft.com/office/drawing/2014/main" id="{1AFBEB8F-8A03-E930-C3DA-7238A2F92D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492548"/>
            <a:ext cx="3431097" cy="3365451"/>
          </a:xfrm>
          <a:prstGeom prst="rect">
            <a:avLst/>
          </a:prstGeom>
        </p:spPr>
      </p:pic>
      <p:pic>
        <p:nvPicPr>
          <p:cNvPr id="4" name="図 3" descr="グラフ&#10;&#10;自動的に生成された説明">
            <a:extLst>
              <a:ext uri="{FF2B5EF4-FFF2-40B4-BE49-F238E27FC236}">
                <a16:creationId xmlns:a16="http://schemas.microsoft.com/office/drawing/2014/main" id="{7EB5182A-A546-3681-369F-A7490031BB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3620744" cy="3363984"/>
          </a:xfrm>
          <a:prstGeom prst="rect">
            <a:avLst/>
          </a:prstGeom>
        </p:spPr>
      </p:pic>
      <p:pic>
        <p:nvPicPr>
          <p:cNvPr id="8" name="図 7" descr="グラフ, 等高線グラフ&#10;&#10;自動的に生成された説明">
            <a:extLst>
              <a:ext uri="{FF2B5EF4-FFF2-40B4-BE49-F238E27FC236}">
                <a16:creationId xmlns:a16="http://schemas.microsoft.com/office/drawing/2014/main" id="{B534EC19-C2FC-D493-F3AD-F63130A96E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33769" y="3429000"/>
            <a:ext cx="3431097" cy="3365451"/>
          </a:xfrm>
          <a:prstGeom prst="rect">
            <a:avLst/>
          </a:prstGeom>
        </p:spPr>
      </p:pic>
      <p:pic>
        <p:nvPicPr>
          <p:cNvPr id="10" name="図 9" descr="グラフ&#10;&#10;自動的に生成された説明">
            <a:extLst>
              <a:ext uri="{FF2B5EF4-FFF2-40B4-BE49-F238E27FC236}">
                <a16:creationId xmlns:a16="http://schemas.microsoft.com/office/drawing/2014/main" id="{AC9E4E43-58AA-3D33-9DA8-2F4FB5EF856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69898" y="0"/>
            <a:ext cx="3422101" cy="3179428"/>
          </a:xfrm>
          <a:prstGeom prst="rect">
            <a:avLst/>
          </a:prstGeom>
        </p:spPr>
      </p:pic>
      <p:pic>
        <p:nvPicPr>
          <p:cNvPr id="12" name="図 11" descr="グラフ, 等高線グラフ&#10;&#10;自動的に生成された説明">
            <a:extLst>
              <a:ext uri="{FF2B5EF4-FFF2-40B4-BE49-F238E27FC236}">
                <a16:creationId xmlns:a16="http://schemas.microsoft.com/office/drawing/2014/main" id="{09D313E7-E84B-CB04-C660-ABF493E20DE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33769" y="3429001"/>
            <a:ext cx="3495885" cy="3428999"/>
          </a:xfrm>
          <a:prstGeom prst="rect">
            <a:avLst/>
          </a:prstGeom>
        </p:spPr>
      </p:pic>
      <p:sp>
        <p:nvSpPr>
          <p:cNvPr id="15" name="テキスト ボックス 14">
            <a:extLst>
              <a:ext uri="{FF2B5EF4-FFF2-40B4-BE49-F238E27FC236}">
                <a16:creationId xmlns:a16="http://schemas.microsoft.com/office/drawing/2014/main" id="{2A4DBE69-E373-D48C-5433-E1A9BEBA8E8A}"/>
              </a:ext>
            </a:extLst>
          </p:cNvPr>
          <p:cNvSpPr txBox="1"/>
          <p:nvPr/>
        </p:nvSpPr>
        <p:spPr>
          <a:xfrm>
            <a:off x="4233947" y="943383"/>
            <a:ext cx="2776756" cy="646331"/>
          </a:xfrm>
          <a:prstGeom prst="rect">
            <a:avLst/>
          </a:prstGeom>
          <a:noFill/>
        </p:spPr>
        <p:txBody>
          <a:bodyPr wrap="square" rtlCol="0">
            <a:spAutoFit/>
          </a:bodyPr>
          <a:lstStyle/>
          <a:p>
            <a:r>
              <a:rPr lang="ja-JP" altLang="en-US" dirty="0"/>
              <a:t>←よりパイプの位置がピンポイント</a:t>
            </a:r>
            <a:endParaRPr kumimoji="1" lang="ja-JP" altLang="en-US" dirty="0"/>
          </a:p>
        </p:txBody>
      </p:sp>
      <p:sp>
        <p:nvSpPr>
          <p:cNvPr id="16" name="テキスト ボックス 15">
            <a:extLst>
              <a:ext uri="{FF2B5EF4-FFF2-40B4-BE49-F238E27FC236}">
                <a16:creationId xmlns:a16="http://schemas.microsoft.com/office/drawing/2014/main" id="{01653572-A564-363C-5A0F-885C8C02E884}"/>
              </a:ext>
            </a:extLst>
          </p:cNvPr>
          <p:cNvSpPr txBox="1"/>
          <p:nvPr/>
        </p:nvSpPr>
        <p:spPr>
          <a:xfrm>
            <a:off x="8388991" y="4398557"/>
            <a:ext cx="2315362" cy="369332"/>
          </a:xfrm>
          <a:prstGeom prst="rect">
            <a:avLst/>
          </a:prstGeom>
          <a:noFill/>
        </p:spPr>
        <p:txBody>
          <a:bodyPr wrap="square" rtlCol="0">
            <a:spAutoFit/>
          </a:bodyPr>
          <a:lstStyle/>
          <a:p>
            <a:r>
              <a:rPr kumimoji="1" lang="ja-JP" altLang="en-US" dirty="0"/>
              <a:t>←例の縞垂直</a:t>
            </a:r>
            <a:r>
              <a:rPr kumimoji="1" lang="en-US" altLang="ja-JP" dirty="0" err="1"/>
              <a:t>ver</a:t>
            </a:r>
            <a:endParaRPr kumimoji="1" lang="ja-JP" altLang="en-US" dirty="0"/>
          </a:p>
        </p:txBody>
      </p:sp>
    </p:spTree>
    <p:extLst>
      <p:ext uri="{BB962C8B-B14F-4D97-AF65-F5344CB8AC3E}">
        <p14:creationId xmlns:p14="http://schemas.microsoft.com/office/powerpoint/2010/main" val="284572844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A81E6EF3-B6C8-B9C4-4A5E-1DDD802386D9}"/>
              </a:ext>
            </a:extLst>
          </p:cNvPr>
          <p:cNvSpPr>
            <a:spLocks noGrp="1"/>
          </p:cNvSpPr>
          <p:nvPr>
            <p:ph type="sldNum" sz="quarter" idx="12"/>
          </p:nvPr>
        </p:nvSpPr>
        <p:spPr/>
        <p:txBody>
          <a:bodyPr/>
          <a:lstStyle/>
          <a:p>
            <a:fld id="{AB492E1D-532B-4343-855D-235CD69FFFAA}" type="slidenum">
              <a:rPr lang="ja-JP" altLang="en-US" smtClean="0"/>
              <a:pPr/>
              <a:t>65</a:t>
            </a:fld>
            <a:endParaRPr lang="ja-JP" altLang="en-US" dirty="0"/>
          </a:p>
        </p:txBody>
      </p:sp>
      <p:pic>
        <p:nvPicPr>
          <p:cNvPr id="4" name="図 3" descr="グラフ, 等高線グラフ&#10;&#10;自動的に生成された説明">
            <a:extLst>
              <a:ext uri="{FF2B5EF4-FFF2-40B4-BE49-F238E27FC236}">
                <a16:creationId xmlns:a16="http://schemas.microsoft.com/office/drawing/2014/main" id="{27558C41-CE9C-033F-FEA9-0D53A795ED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3492214" cy="3299494"/>
          </a:xfrm>
          <a:prstGeom prst="rect">
            <a:avLst/>
          </a:prstGeom>
        </p:spPr>
      </p:pic>
      <p:pic>
        <p:nvPicPr>
          <p:cNvPr id="6" name="図 5" descr="グラフ&#10;&#10;自動的に生成された説明">
            <a:extLst>
              <a:ext uri="{FF2B5EF4-FFF2-40B4-BE49-F238E27FC236}">
                <a16:creationId xmlns:a16="http://schemas.microsoft.com/office/drawing/2014/main" id="{E5463D6D-C938-520A-A026-28303090B1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39993" y="-14519"/>
            <a:ext cx="3652007" cy="3443519"/>
          </a:xfrm>
          <a:prstGeom prst="rect">
            <a:avLst/>
          </a:prstGeom>
        </p:spPr>
      </p:pic>
      <p:pic>
        <p:nvPicPr>
          <p:cNvPr id="8" name="図 7" descr="グラフ, 等高線グラフ&#10;&#10;自動的に生成された説明">
            <a:extLst>
              <a:ext uri="{FF2B5EF4-FFF2-40B4-BE49-F238E27FC236}">
                <a16:creationId xmlns:a16="http://schemas.microsoft.com/office/drawing/2014/main" id="{6A28E997-AD78-AE39-4995-40206401887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474917"/>
            <a:ext cx="3492214" cy="3383083"/>
          </a:xfrm>
          <a:prstGeom prst="rect">
            <a:avLst/>
          </a:prstGeom>
        </p:spPr>
      </p:pic>
      <p:pic>
        <p:nvPicPr>
          <p:cNvPr id="10" name="図 9" descr="グラフ, 等高線グラフ&#10;&#10;自動的に生成された説明">
            <a:extLst>
              <a:ext uri="{FF2B5EF4-FFF2-40B4-BE49-F238E27FC236}">
                <a16:creationId xmlns:a16="http://schemas.microsoft.com/office/drawing/2014/main" id="{1F1C3C83-BF61-59CE-EC8B-732706717BB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88112" y="3443519"/>
            <a:ext cx="3524626" cy="3414481"/>
          </a:xfrm>
          <a:prstGeom prst="rect">
            <a:avLst/>
          </a:prstGeom>
        </p:spPr>
      </p:pic>
      <p:pic>
        <p:nvPicPr>
          <p:cNvPr id="12" name="図 11" descr="グラフ, 等高線グラフ&#10;&#10;自動的に生成された説明">
            <a:extLst>
              <a:ext uri="{FF2B5EF4-FFF2-40B4-BE49-F238E27FC236}">
                <a16:creationId xmlns:a16="http://schemas.microsoft.com/office/drawing/2014/main" id="{1947F9BA-C5DF-9E0A-E705-4BFE4B76A60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534400" y="3404217"/>
            <a:ext cx="3581400" cy="3469481"/>
          </a:xfrm>
          <a:prstGeom prst="rect">
            <a:avLst/>
          </a:prstGeom>
        </p:spPr>
      </p:pic>
      <p:sp>
        <p:nvSpPr>
          <p:cNvPr id="15" name="テキスト ボックス 14">
            <a:extLst>
              <a:ext uri="{FF2B5EF4-FFF2-40B4-BE49-F238E27FC236}">
                <a16:creationId xmlns:a16="http://schemas.microsoft.com/office/drawing/2014/main" id="{6843F1E1-2DEC-7911-9F0C-F61DD92214CC}"/>
              </a:ext>
            </a:extLst>
          </p:cNvPr>
          <p:cNvSpPr txBox="1"/>
          <p:nvPr/>
        </p:nvSpPr>
        <p:spPr>
          <a:xfrm>
            <a:off x="4404220" y="671119"/>
            <a:ext cx="2684477" cy="369332"/>
          </a:xfrm>
          <a:prstGeom prst="rect">
            <a:avLst/>
          </a:prstGeom>
          <a:noFill/>
        </p:spPr>
        <p:txBody>
          <a:bodyPr wrap="square" rtlCol="0">
            <a:spAutoFit/>
          </a:bodyPr>
          <a:lstStyle/>
          <a:p>
            <a:r>
              <a:rPr kumimoji="1" lang="ja-JP" altLang="en-US" dirty="0"/>
              <a:t>←少し広がる</a:t>
            </a:r>
            <a:endParaRPr kumimoji="1" lang="en-US" altLang="ja-JP" dirty="0"/>
          </a:p>
        </p:txBody>
      </p:sp>
      <p:sp>
        <p:nvSpPr>
          <p:cNvPr id="16" name="テキスト ボックス 15">
            <a:extLst>
              <a:ext uri="{FF2B5EF4-FFF2-40B4-BE49-F238E27FC236}">
                <a16:creationId xmlns:a16="http://schemas.microsoft.com/office/drawing/2014/main" id="{209BC41D-9DEB-9DB7-1141-7F0F597F0652}"/>
              </a:ext>
            </a:extLst>
          </p:cNvPr>
          <p:cNvSpPr txBox="1"/>
          <p:nvPr/>
        </p:nvSpPr>
        <p:spPr>
          <a:xfrm>
            <a:off x="3959606" y="2785037"/>
            <a:ext cx="2491528" cy="369332"/>
          </a:xfrm>
          <a:prstGeom prst="rect">
            <a:avLst/>
          </a:prstGeom>
          <a:noFill/>
        </p:spPr>
        <p:txBody>
          <a:bodyPr wrap="square" rtlCol="0">
            <a:spAutoFit/>
          </a:bodyPr>
          <a:lstStyle/>
          <a:p>
            <a:r>
              <a:rPr kumimoji="1" lang="ja-JP" altLang="en-US" dirty="0"/>
              <a:t>左下、下図：要確認</a:t>
            </a:r>
          </a:p>
        </p:txBody>
      </p:sp>
    </p:spTree>
    <p:extLst>
      <p:ext uri="{BB962C8B-B14F-4D97-AF65-F5344CB8AC3E}">
        <p14:creationId xmlns:p14="http://schemas.microsoft.com/office/powerpoint/2010/main" val="354372170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7B739C6C-5CF2-50C1-CEA8-4A03A9FDF926}"/>
              </a:ext>
            </a:extLst>
          </p:cNvPr>
          <p:cNvSpPr>
            <a:spLocks noGrp="1"/>
          </p:cNvSpPr>
          <p:nvPr>
            <p:ph type="sldNum" sz="quarter" idx="12"/>
          </p:nvPr>
        </p:nvSpPr>
        <p:spPr/>
        <p:txBody>
          <a:bodyPr/>
          <a:lstStyle/>
          <a:p>
            <a:fld id="{AB492E1D-532B-4343-855D-235CD69FFFAA}" type="slidenum">
              <a:rPr lang="ja-JP" altLang="en-US" smtClean="0"/>
              <a:pPr/>
              <a:t>66</a:t>
            </a:fld>
            <a:endParaRPr lang="ja-JP" altLang="en-US" dirty="0"/>
          </a:p>
        </p:txBody>
      </p:sp>
      <p:pic>
        <p:nvPicPr>
          <p:cNvPr id="4" name="図 3" descr="グラフ, 等高線グラフ&#10;&#10;自動的に生成された説明">
            <a:extLst>
              <a:ext uri="{FF2B5EF4-FFF2-40B4-BE49-F238E27FC236}">
                <a16:creationId xmlns:a16="http://schemas.microsoft.com/office/drawing/2014/main" id="{22533463-F547-5ED6-7975-CF32452AD1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3787124" cy="3330429"/>
          </a:xfrm>
          <a:prstGeom prst="rect">
            <a:avLst/>
          </a:prstGeom>
        </p:spPr>
      </p:pic>
      <p:pic>
        <p:nvPicPr>
          <p:cNvPr id="6" name="図 5" descr="グラフ, 等高線グラフ&#10;&#10;自動的に生成された説明">
            <a:extLst>
              <a:ext uri="{FF2B5EF4-FFF2-40B4-BE49-F238E27FC236}">
                <a16:creationId xmlns:a16="http://schemas.microsoft.com/office/drawing/2014/main" id="{32D1D2AD-AF63-2150-3B27-F5D38202DF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527572"/>
            <a:ext cx="3806824" cy="3330429"/>
          </a:xfrm>
          <a:prstGeom prst="rect">
            <a:avLst/>
          </a:prstGeom>
        </p:spPr>
      </p:pic>
      <p:pic>
        <p:nvPicPr>
          <p:cNvPr id="8" name="図 7" descr="グラフ&#10;&#10;自動的に生成された説明">
            <a:extLst>
              <a:ext uri="{FF2B5EF4-FFF2-40B4-BE49-F238E27FC236}">
                <a16:creationId xmlns:a16="http://schemas.microsoft.com/office/drawing/2014/main" id="{3060A490-1CEB-A071-33A8-2041F3C9E22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15888" y="1"/>
            <a:ext cx="3876111" cy="3391046"/>
          </a:xfrm>
          <a:prstGeom prst="rect">
            <a:avLst/>
          </a:prstGeom>
        </p:spPr>
      </p:pic>
      <p:pic>
        <p:nvPicPr>
          <p:cNvPr id="10" name="図 9" descr="グラフ, 等高線グラフ&#10;&#10;自動的に生成された説明">
            <a:extLst>
              <a:ext uri="{FF2B5EF4-FFF2-40B4-BE49-F238E27FC236}">
                <a16:creationId xmlns:a16="http://schemas.microsoft.com/office/drawing/2014/main" id="{1388988C-56A4-5D7C-0439-F956B255509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85175" y="3527570"/>
            <a:ext cx="3806824" cy="3330430"/>
          </a:xfrm>
          <a:prstGeom prst="rect">
            <a:avLst/>
          </a:prstGeom>
        </p:spPr>
      </p:pic>
      <p:sp>
        <p:nvSpPr>
          <p:cNvPr id="11" name="テキスト ボックス 10">
            <a:extLst>
              <a:ext uri="{FF2B5EF4-FFF2-40B4-BE49-F238E27FC236}">
                <a16:creationId xmlns:a16="http://schemas.microsoft.com/office/drawing/2014/main" id="{BE27B576-D583-A1E2-BE0F-E3A27CEB2BFC}"/>
              </a:ext>
            </a:extLst>
          </p:cNvPr>
          <p:cNvSpPr txBox="1"/>
          <p:nvPr/>
        </p:nvSpPr>
        <p:spPr>
          <a:xfrm>
            <a:off x="4446166" y="4351585"/>
            <a:ext cx="4026715" cy="584775"/>
          </a:xfrm>
          <a:prstGeom prst="rect">
            <a:avLst/>
          </a:prstGeom>
          <a:noFill/>
        </p:spPr>
        <p:txBody>
          <a:bodyPr wrap="square" rtlCol="0">
            <a:spAutoFit/>
          </a:bodyPr>
          <a:lstStyle/>
          <a:p>
            <a:r>
              <a:rPr kumimoji="1" lang="ja-JP" altLang="en-US" sz="3200" dirty="0"/>
              <a:t>例の縞が見えない→</a:t>
            </a:r>
          </a:p>
        </p:txBody>
      </p:sp>
    </p:spTree>
    <p:extLst>
      <p:ext uri="{BB962C8B-B14F-4D97-AF65-F5344CB8AC3E}">
        <p14:creationId xmlns:p14="http://schemas.microsoft.com/office/powerpoint/2010/main" val="3173189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441F5D89-2124-8B04-693F-B816FDA22C15}"/>
              </a:ext>
            </a:extLst>
          </p:cNvPr>
          <p:cNvSpPr>
            <a:spLocks noGrp="1"/>
          </p:cNvSpPr>
          <p:nvPr>
            <p:ph type="sldNum" sz="quarter" idx="12"/>
          </p:nvPr>
        </p:nvSpPr>
        <p:spPr/>
        <p:txBody>
          <a:bodyPr/>
          <a:lstStyle/>
          <a:p>
            <a:fld id="{AB492E1D-532B-4343-855D-235CD69FFFAA}" type="slidenum">
              <a:rPr lang="ja-JP" altLang="en-US" smtClean="0"/>
              <a:pPr/>
              <a:t>67</a:t>
            </a:fld>
            <a:endParaRPr lang="ja-JP" altLang="en-US" dirty="0"/>
          </a:p>
        </p:txBody>
      </p:sp>
      <p:pic>
        <p:nvPicPr>
          <p:cNvPr id="10" name="図 9" descr="グラフ, ヒストグラム&#10;&#10;自動的に生成された説明">
            <a:extLst>
              <a:ext uri="{FF2B5EF4-FFF2-40B4-BE49-F238E27FC236}">
                <a16:creationId xmlns:a16="http://schemas.microsoft.com/office/drawing/2014/main" id="{7882F164-D655-420E-D6DF-5AD9CF2917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4001549" cy="3001162"/>
          </a:xfrm>
          <a:prstGeom prst="rect">
            <a:avLst/>
          </a:prstGeom>
        </p:spPr>
      </p:pic>
      <p:pic>
        <p:nvPicPr>
          <p:cNvPr id="12" name="図 11" descr="グラフィカル ユーザー インターフェイス, アプリケーション&#10;&#10;自動的に生成された説明">
            <a:extLst>
              <a:ext uri="{FF2B5EF4-FFF2-40B4-BE49-F238E27FC236}">
                <a16:creationId xmlns:a16="http://schemas.microsoft.com/office/drawing/2014/main" id="{C0781027-8E3C-4B03-BF88-9766483902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37798" y="1258348"/>
            <a:ext cx="7925954" cy="4148355"/>
          </a:xfrm>
          <a:prstGeom prst="rect">
            <a:avLst/>
          </a:prstGeom>
        </p:spPr>
      </p:pic>
      <p:pic>
        <p:nvPicPr>
          <p:cNvPr id="14" name="図 13" descr="グラフィカル ユーザー インターフェイス, アプリケーション&#10;&#10;自動的に生成された説明">
            <a:extLst>
              <a:ext uri="{FF2B5EF4-FFF2-40B4-BE49-F238E27FC236}">
                <a16:creationId xmlns:a16="http://schemas.microsoft.com/office/drawing/2014/main" id="{D6F4B202-E0FB-9A17-B0A8-E121E4B010A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8074" y="3001161"/>
            <a:ext cx="4101650" cy="3830833"/>
          </a:xfrm>
          <a:prstGeom prst="rect">
            <a:avLst/>
          </a:prstGeom>
        </p:spPr>
      </p:pic>
      <p:sp>
        <p:nvSpPr>
          <p:cNvPr id="15" name="楕円 14">
            <a:extLst>
              <a:ext uri="{FF2B5EF4-FFF2-40B4-BE49-F238E27FC236}">
                <a16:creationId xmlns:a16="http://schemas.microsoft.com/office/drawing/2014/main" id="{61EAA538-B511-D498-26F6-06F87508F2A2}"/>
              </a:ext>
            </a:extLst>
          </p:cNvPr>
          <p:cNvSpPr/>
          <p:nvPr/>
        </p:nvSpPr>
        <p:spPr>
          <a:xfrm>
            <a:off x="2550252" y="5199899"/>
            <a:ext cx="788565" cy="1088064"/>
          </a:xfrm>
          <a:prstGeom prst="ellipse">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7" name="図 16">
            <a:extLst>
              <a:ext uri="{FF2B5EF4-FFF2-40B4-BE49-F238E27FC236}">
                <a16:creationId xmlns:a16="http://schemas.microsoft.com/office/drawing/2014/main" id="{B0FE65DB-9283-5F1B-2649-F15D84E4891C}"/>
              </a:ext>
            </a:extLst>
          </p:cNvPr>
          <p:cNvPicPr>
            <a:picLocks noChangeAspect="1"/>
          </p:cNvPicPr>
          <p:nvPr/>
        </p:nvPicPr>
        <p:blipFill>
          <a:blip r:embed="rId5"/>
          <a:stretch>
            <a:fillRect/>
          </a:stretch>
        </p:blipFill>
        <p:spPr>
          <a:xfrm>
            <a:off x="5005757" y="2463810"/>
            <a:ext cx="581311" cy="776436"/>
          </a:xfrm>
          <a:prstGeom prst="rect">
            <a:avLst/>
          </a:prstGeom>
        </p:spPr>
      </p:pic>
    </p:spTree>
    <p:extLst>
      <p:ext uri="{BB962C8B-B14F-4D97-AF65-F5344CB8AC3E}">
        <p14:creationId xmlns:p14="http://schemas.microsoft.com/office/powerpoint/2010/main" val="394777214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09197178-B1BD-F5DC-729F-1AEAC3583BD0}"/>
              </a:ext>
            </a:extLst>
          </p:cNvPr>
          <p:cNvSpPr>
            <a:spLocks noGrp="1"/>
          </p:cNvSpPr>
          <p:nvPr>
            <p:ph type="sldNum" sz="quarter" idx="12"/>
          </p:nvPr>
        </p:nvSpPr>
        <p:spPr/>
        <p:txBody>
          <a:bodyPr/>
          <a:lstStyle/>
          <a:p>
            <a:fld id="{AB492E1D-532B-4343-855D-235CD69FFFAA}" type="slidenum">
              <a:rPr lang="ja-JP" altLang="en-US" smtClean="0"/>
              <a:pPr/>
              <a:t>68</a:t>
            </a:fld>
            <a:endParaRPr lang="ja-JP" altLang="en-US" dirty="0"/>
          </a:p>
        </p:txBody>
      </p:sp>
      <p:pic>
        <p:nvPicPr>
          <p:cNvPr id="6" name="図 5">
            <a:extLst>
              <a:ext uri="{FF2B5EF4-FFF2-40B4-BE49-F238E27FC236}">
                <a16:creationId xmlns:a16="http://schemas.microsoft.com/office/drawing/2014/main" id="{4B82DCA0-B368-FD73-E26F-CDD0692A76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1913187"/>
            <a:ext cx="3658111" cy="914528"/>
          </a:xfrm>
          <a:prstGeom prst="rect">
            <a:avLst/>
          </a:prstGeom>
        </p:spPr>
      </p:pic>
      <p:pic>
        <p:nvPicPr>
          <p:cNvPr id="7" name="図 6">
            <a:extLst>
              <a:ext uri="{FF2B5EF4-FFF2-40B4-BE49-F238E27FC236}">
                <a16:creationId xmlns:a16="http://schemas.microsoft.com/office/drawing/2014/main" id="{716EE2A0-6108-8C01-409E-F9844046FD99}"/>
              </a:ext>
            </a:extLst>
          </p:cNvPr>
          <p:cNvPicPr>
            <a:picLocks noChangeAspect="1"/>
          </p:cNvPicPr>
          <p:nvPr/>
        </p:nvPicPr>
        <p:blipFill>
          <a:blip r:embed="rId3"/>
          <a:stretch>
            <a:fillRect/>
          </a:stretch>
        </p:blipFill>
        <p:spPr>
          <a:xfrm>
            <a:off x="105905" y="359817"/>
            <a:ext cx="5334462" cy="3999323"/>
          </a:xfrm>
          <a:prstGeom prst="rect">
            <a:avLst/>
          </a:prstGeom>
        </p:spPr>
      </p:pic>
      <p:sp>
        <p:nvSpPr>
          <p:cNvPr id="8" name="テキスト ボックス 7">
            <a:extLst>
              <a:ext uri="{FF2B5EF4-FFF2-40B4-BE49-F238E27FC236}">
                <a16:creationId xmlns:a16="http://schemas.microsoft.com/office/drawing/2014/main" id="{FAB6C96B-5996-C43F-579E-53DA41DDE50A}"/>
              </a:ext>
            </a:extLst>
          </p:cNvPr>
          <p:cNvSpPr txBox="1"/>
          <p:nvPr/>
        </p:nvSpPr>
        <p:spPr>
          <a:xfrm>
            <a:off x="6096000" y="726621"/>
            <a:ext cx="5007429" cy="923330"/>
          </a:xfrm>
          <a:prstGeom prst="rect">
            <a:avLst/>
          </a:prstGeom>
          <a:noFill/>
        </p:spPr>
        <p:txBody>
          <a:bodyPr wrap="square" rtlCol="0">
            <a:spAutoFit/>
          </a:bodyPr>
          <a:lstStyle/>
          <a:p>
            <a:r>
              <a:rPr kumimoji="1" lang="ja-JP" altLang="en-US" dirty="0"/>
              <a:t>・白い領域内での</a:t>
            </a:r>
            <a:r>
              <a:rPr lang="ja-JP" altLang="en-US" dirty="0"/>
              <a:t>領域平均</a:t>
            </a:r>
            <a:endParaRPr lang="en-US" altLang="ja-JP" dirty="0"/>
          </a:p>
          <a:p>
            <a:r>
              <a:rPr kumimoji="1" lang="ja-JP" altLang="en-US" dirty="0"/>
              <a:t>・黒い領域内での領域平均</a:t>
            </a:r>
            <a:endParaRPr kumimoji="1" lang="en-US" altLang="ja-JP" dirty="0"/>
          </a:p>
          <a:p>
            <a:r>
              <a:rPr lang="ja-JP" altLang="en-US" dirty="0"/>
              <a:t>→複素内積をとって類似度を比較</a:t>
            </a:r>
            <a:endParaRPr kumimoji="1" lang="ja-JP" altLang="en-US" dirty="0"/>
          </a:p>
        </p:txBody>
      </p:sp>
      <p:pic>
        <p:nvPicPr>
          <p:cNvPr id="10" name="図 9">
            <a:extLst>
              <a:ext uri="{FF2B5EF4-FFF2-40B4-BE49-F238E27FC236}">
                <a16:creationId xmlns:a16="http://schemas.microsoft.com/office/drawing/2014/main" id="{96D191D4-710B-EF6F-4C51-284A7F5145F0}"/>
              </a:ext>
            </a:extLst>
          </p:cNvPr>
          <p:cNvPicPr>
            <a:picLocks noChangeAspect="1"/>
          </p:cNvPicPr>
          <p:nvPr/>
        </p:nvPicPr>
        <p:blipFill>
          <a:blip r:embed="rId4"/>
          <a:stretch>
            <a:fillRect/>
          </a:stretch>
        </p:blipFill>
        <p:spPr>
          <a:xfrm>
            <a:off x="6238875" y="3673928"/>
            <a:ext cx="4743450" cy="495300"/>
          </a:xfrm>
          <a:prstGeom prst="rect">
            <a:avLst/>
          </a:prstGeom>
        </p:spPr>
      </p:pic>
      <p:sp>
        <p:nvSpPr>
          <p:cNvPr id="11" name="テキスト ボックス 10">
            <a:extLst>
              <a:ext uri="{FF2B5EF4-FFF2-40B4-BE49-F238E27FC236}">
                <a16:creationId xmlns:a16="http://schemas.microsoft.com/office/drawing/2014/main" id="{C71E39C8-4AFC-4ABD-51BA-45D64061E20D}"/>
              </a:ext>
            </a:extLst>
          </p:cNvPr>
          <p:cNvSpPr txBox="1"/>
          <p:nvPr/>
        </p:nvSpPr>
        <p:spPr>
          <a:xfrm>
            <a:off x="6238875" y="3109623"/>
            <a:ext cx="4864554" cy="369332"/>
          </a:xfrm>
          <a:prstGeom prst="rect">
            <a:avLst/>
          </a:prstGeom>
          <a:noFill/>
        </p:spPr>
        <p:txBody>
          <a:bodyPr wrap="square" rtlCol="0">
            <a:spAutoFit/>
          </a:bodyPr>
          <a:lstStyle/>
          <a:p>
            <a:r>
              <a:rPr kumimoji="1" lang="ja-JP" altLang="en-US" dirty="0"/>
              <a:t>これを測定領域について導出したものが下式</a:t>
            </a:r>
          </a:p>
        </p:txBody>
      </p:sp>
      <p:sp>
        <p:nvSpPr>
          <p:cNvPr id="12" name="テキスト ボックス 11">
            <a:extLst>
              <a:ext uri="{FF2B5EF4-FFF2-40B4-BE49-F238E27FC236}">
                <a16:creationId xmlns:a16="http://schemas.microsoft.com/office/drawing/2014/main" id="{7EC917AA-32C1-F02C-FF00-781EBFF25961}"/>
              </a:ext>
            </a:extLst>
          </p:cNvPr>
          <p:cNvSpPr txBox="1"/>
          <p:nvPr/>
        </p:nvSpPr>
        <p:spPr>
          <a:xfrm>
            <a:off x="5440367" y="4741317"/>
            <a:ext cx="6955971" cy="369332"/>
          </a:xfrm>
          <a:prstGeom prst="rect">
            <a:avLst/>
          </a:prstGeom>
          <a:noFill/>
        </p:spPr>
        <p:txBody>
          <a:bodyPr wrap="square" rtlCol="0">
            <a:spAutoFit/>
          </a:bodyPr>
          <a:lstStyle/>
          <a:p>
            <a:r>
              <a:rPr kumimoji="1" lang="ja-JP" altLang="en-US" dirty="0"/>
              <a:t>が極大になる        に目標物があると考えられる</a:t>
            </a:r>
          </a:p>
        </p:txBody>
      </p:sp>
      <p:pic>
        <p:nvPicPr>
          <p:cNvPr id="13" name="図 12">
            <a:extLst>
              <a:ext uri="{FF2B5EF4-FFF2-40B4-BE49-F238E27FC236}">
                <a16:creationId xmlns:a16="http://schemas.microsoft.com/office/drawing/2014/main" id="{9445F6FC-05E2-54CB-C3AB-88A020EDA06F}"/>
              </a:ext>
            </a:extLst>
          </p:cNvPr>
          <p:cNvPicPr>
            <a:picLocks noChangeAspect="1"/>
          </p:cNvPicPr>
          <p:nvPr/>
        </p:nvPicPr>
        <p:blipFill rotWithShape="1">
          <a:blip r:embed="rId5"/>
          <a:srcRect l="2534" t="37501" r="78271" b="23217"/>
          <a:stretch/>
        </p:blipFill>
        <p:spPr>
          <a:xfrm>
            <a:off x="4833257" y="4751421"/>
            <a:ext cx="702129" cy="359228"/>
          </a:xfrm>
          <a:prstGeom prst="rect">
            <a:avLst/>
          </a:prstGeom>
        </p:spPr>
      </p:pic>
      <p:pic>
        <p:nvPicPr>
          <p:cNvPr id="14" name="図 13">
            <a:extLst>
              <a:ext uri="{FF2B5EF4-FFF2-40B4-BE49-F238E27FC236}">
                <a16:creationId xmlns:a16="http://schemas.microsoft.com/office/drawing/2014/main" id="{8A7698EA-5F6F-AD77-D2C5-8663BCDD6B8D}"/>
              </a:ext>
            </a:extLst>
          </p:cNvPr>
          <p:cNvPicPr>
            <a:picLocks noChangeAspect="1"/>
          </p:cNvPicPr>
          <p:nvPr/>
        </p:nvPicPr>
        <p:blipFill rotWithShape="1">
          <a:blip r:embed="rId6"/>
          <a:srcRect l="39060" t="21974" r="21691" b="30776"/>
          <a:stretch/>
        </p:blipFill>
        <p:spPr>
          <a:xfrm>
            <a:off x="6939642" y="4751421"/>
            <a:ext cx="465365" cy="287428"/>
          </a:xfrm>
          <a:prstGeom prst="rect">
            <a:avLst/>
          </a:prstGeom>
        </p:spPr>
      </p:pic>
      <p:sp>
        <p:nvSpPr>
          <p:cNvPr id="15" name="テキスト ボックス 14">
            <a:extLst>
              <a:ext uri="{FF2B5EF4-FFF2-40B4-BE49-F238E27FC236}">
                <a16:creationId xmlns:a16="http://schemas.microsoft.com/office/drawing/2014/main" id="{D805E09D-AFB8-0C00-AABD-26DC7A9E55D5}"/>
              </a:ext>
            </a:extLst>
          </p:cNvPr>
          <p:cNvSpPr txBox="1"/>
          <p:nvPr/>
        </p:nvSpPr>
        <p:spPr>
          <a:xfrm>
            <a:off x="5535386" y="5682738"/>
            <a:ext cx="5695109" cy="276999"/>
          </a:xfrm>
          <a:prstGeom prst="rect">
            <a:avLst/>
          </a:prstGeom>
          <a:noFill/>
        </p:spPr>
        <p:txBody>
          <a:bodyPr wrap="square" rtlCol="0">
            <a:spAutoFit/>
          </a:bodyPr>
          <a:lstStyle/>
          <a:p>
            <a:r>
              <a:rPr kumimoji="1" lang="en-US" altLang="ja-JP" sz="1200" dirty="0"/>
              <a:t>[</a:t>
            </a:r>
            <a:r>
              <a:rPr kumimoji="1" lang="ja-JP" altLang="en-US" sz="1200" dirty="0"/>
              <a:t>出展</a:t>
            </a:r>
            <a:r>
              <a:rPr kumimoji="1" lang="en-US" altLang="ja-JP" sz="1200" dirty="0"/>
              <a:t>:https://ieeexplore.ieee.org/stamp/</a:t>
            </a:r>
            <a:r>
              <a:rPr kumimoji="1" lang="en-US" altLang="ja-JP" sz="1200" dirty="0" err="1"/>
              <a:t>stamp.jsp?tp</a:t>
            </a:r>
            <a:r>
              <a:rPr kumimoji="1" lang="en-US" altLang="ja-JP" sz="1200" dirty="0"/>
              <a:t>=&amp;</a:t>
            </a:r>
            <a:r>
              <a:rPr kumimoji="1" lang="en-US" altLang="ja-JP" sz="1200" dirty="0" err="1"/>
              <a:t>arnumber</a:t>
            </a:r>
            <a:r>
              <a:rPr kumimoji="1" lang="en-US" altLang="ja-JP" sz="1200" dirty="0"/>
              <a:t>=9810860]</a:t>
            </a:r>
            <a:endParaRPr kumimoji="1" lang="ja-JP" altLang="en-US" sz="1200" dirty="0"/>
          </a:p>
        </p:txBody>
      </p:sp>
    </p:spTree>
    <p:extLst>
      <p:ext uri="{BB962C8B-B14F-4D97-AF65-F5344CB8AC3E}">
        <p14:creationId xmlns:p14="http://schemas.microsoft.com/office/powerpoint/2010/main" val="138292057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30F95A6D-E858-B73E-6769-56F07F706C16}"/>
              </a:ext>
            </a:extLst>
          </p:cNvPr>
          <p:cNvSpPr>
            <a:spLocks noGrp="1"/>
          </p:cNvSpPr>
          <p:nvPr>
            <p:ph type="sldNum" sz="quarter" idx="12"/>
          </p:nvPr>
        </p:nvSpPr>
        <p:spPr/>
        <p:txBody>
          <a:bodyPr/>
          <a:lstStyle/>
          <a:p>
            <a:fld id="{AB492E1D-532B-4343-855D-235CD69FFFAA}" type="slidenum">
              <a:rPr lang="ja-JP" altLang="en-US" smtClean="0"/>
              <a:pPr/>
              <a:t>69</a:t>
            </a:fld>
            <a:endParaRPr lang="ja-JP" altLang="en-US" dirty="0"/>
          </a:p>
        </p:txBody>
      </p:sp>
      <p:pic>
        <p:nvPicPr>
          <p:cNvPr id="4" name="図 3" descr="グラフ&#10;&#10;自動的に生成された説明">
            <a:extLst>
              <a:ext uri="{FF2B5EF4-FFF2-40B4-BE49-F238E27FC236}">
                <a16:creationId xmlns:a16="http://schemas.microsoft.com/office/drawing/2014/main" id="{28A20768-51D6-A06D-5D4A-0A41ECE22C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8630" y="1487723"/>
            <a:ext cx="5333333" cy="4000000"/>
          </a:xfrm>
          <a:prstGeom prst="rect">
            <a:avLst/>
          </a:prstGeom>
        </p:spPr>
      </p:pic>
      <p:pic>
        <p:nvPicPr>
          <p:cNvPr id="6" name="図 5" descr="グラフ, ヒストグラム&#10;&#10;自動的に生成された説明">
            <a:extLst>
              <a:ext uri="{FF2B5EF4-FFF2-40B4-BE49-F238E27FC236}">
                <a16:creationId xmlns:a16="http://schemas.microsoft.com/office/drawing/2014/main" id="{F7256B4B-AE8E-E543-DA41-9F6F53EF17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563224"/>
            <a:ext cx="5333333" cy="4000000"/>
          </a:xfrm>
          <a:prstGeom prst="rect">
            <a:avLst/>
          </a:prstGeom>
        </p:spPr>
      </p:pic>
      <p:sp>
        <p:nvSpPr>
          <p:cNvPr id="7" name="テキスト ボックス 6">
            <a:extLst>
              <a:ext uri="{FF2B5EF4-FFF2-40B4-BE49-F238E27FC236}">
                <a16:creationId xmlns:a16="http://schemas.microsoft.com/office/drawing/2014/main" id="{3DD9FDFC-EB1E-EBEF-E6C2-170B825CCC57}"/>
              </a:ext>
            </a:extLst>
          </p:cNvPr>
          <p:cNvSpPr txBox="1"/>
          <p:nvPr/>
        </p:nvSpPr>
        <p:spPr>
          <a:xfrm>
            <a:off x="1615763" y="1303057"/>
            <a:ext cx="2835479" cy="369332"/>
          </a:xfrm>
          <a:prstGeom prst="rect">
            <a:avLst/>
          </a:prstGeom>
          <a:noFill/>
        </p:spPr>
        <p:txBody>
          <a:bodyPr wrap="square" rtlCol="0">
            <a:spAutoFit/>
          </a:bodyPr>
          <a:lstStyle/>
          <a:p>
            <a:r>
              <a:rPr kumimoji="1" lang="ja-JP" altLang="en-US" dirty="0"/>
              <a:t>長方形モデル</a:t>
            </a:r>
            <a:r>
              <a:rPr kumimoji="1" lang="en-US" altLang="ja-JP" dirty="0"/>
              <a:t>:</a:t>
            </a:r>
            <a:r>
              <a:rPr kumimoji="1" lang="ja-JP" altLang="en-US" dirty="0"/>
              <a:t>直径と同じ</a:t>
            </a:r>
          </a:p>
        </p:txBody>
      </p:sp>
      <p:sp>
        <p:nvSpPr>
          <p:cNvPr id="8" name="テキスト ボックス 7">
            <a:extLst>
              <a:ext uri="{FF2B5EF4-FFF2-40B4-BE49-F238E27FC236}">
                <a16:creationId xmlns:a16="http://schemas.microsoft.com/office/drawing/2014/main" id="{C96B31ED-8F65-AC76-6E2D-E22953AF5FD7}"/>
              </a:ext>
            </a:extLst>
          </p:cNvPr>
          <p:cNvSpPr txBox="1"/>
          <p:nvPr/>
        </p:nvSpPr>
        <p:spPr>
          <a:xfrm>
            <a:off x="7098483" y="1378558"/>
            <a:ext cx="3580702" cy="369332"/>
          </a:xfrm>
          <a:prstGeom prst="rect">
            <a:avLst/>
          </a:prstGeom>
          <a:noFill/>
        </p:spPr>
        <p:txBody>
          <a:bodyPr wrap="square" rtlCol="0">
            <a:spAutoFit/>
          </a:bodyPr>
          <a:lstStyle/>
          <a:p>
            <a:r>
              <a:rPr kumimoji="1" lang="ja-JP" altLang="en-US" dirty="0"/>
              <a:t>長方形モデル</a:t>
            </a:r>
            <a:r>
              <a:rPr kumimoji="1" lang="en-US" altLang="ja-JP" dirty="0"/>
              <a:t>:</a:t>
            </a:r>
            <a:r>
              <a:rPr lang="ja-JP" altLang="en-US" dirty="0"/>
              <a:t>直径より広い</a:t>
            </a:r>
            <a:endParaRPr kumimoji="1" lang="ja-JP" altLang="en-US" dirty="0"/>
          </a:p>
        </p:txBody>
      </p:sp>
      <p:sp>
        <p:nvSpPr>
          <p:cNvPr id="9" name="テキスト ボックス 8">
            <a:extLst>
              <a:ext uri="{FF2B5EF4-FFF2-40B4-BE49-F238E27FC236}">
                <a16:creationId xmlns:a16="http://schemas.microsoft.com/office/drawing/2014/main" id="{8E2B22B9-7051-D22A-8FFC-5CEE3C1ADF6D}"/>
              </a:ext>
            </a:extLst>
          </p:cNvPr>
          <p:cNvSpPr txBox="1"/>
          <p:nvPr/>
        </p:nvSpPr>
        <p:spPr>
          <a:xfrm>
            <a:off x="1023457" y="394283"/>
            <a:ext cx="3766657" cy="369332"/>
          </a:xfrm>
          <a:prstGeom prst="rect">
            <a:avLst/>
          </a:prstGeom>
          <a:noFill/>
        </p:spPr>
        <p:txBody>
          <a:bodyPr wrap="square" rtlCol="0">
            <a:spAutoFit/>
          </a:bodyPr>
          <a:lstStyle/>
          <a:p>
            <a:r>
              <a:rPr kumimoji="1" lang="ja-JP" altLang="en-US" dirty="0"/>
              <a:t>長方形モデルでの比較</a:t>
            </a:r>
          </a:p>
        </p:txBody>
      </p:sp>
    </p:spTree>
    <p:extLst>
      <p:ext uri="{BB962C8B-B14F-4D97-AF65-F5344CB8AC3E}">
        <p14:creationId xmlns:p14="http://schemas.microsoft.com/office/powerpoint/2010/main" val="17061737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9C571C8-739F-743C-ADAC-A20824AF6820}"/>
              </a:ext>
            </a:extLst>
          </p:cNvPr>
          <p:cNvSpPr>
            <a:spLocks noGrp="1"/>
          </p:cNvSpPr>
          <p:nvPr>
            <p:ph type="title"/>
          </p:nvPr>
        </p:nvSpPr>
        <p:spPr>
          <a:xfrm>
            <a:off x="838200" y="365125"/>
            <a:ext cx="10515600" cy="587375"/>
          </a:xfrm>
        </p:spPr>
        <p:txBody>
          <a:bodyPr>
            <a:normAutofit/>
          </a:bodyPr>
          <a:lstStyle/>
          <a:p>
            <a:r>
              <a:rPr lang="ja-JP" altLang="en-US" sz="2800" dirty="0"/>
              <a:t>シミュレーション</a:t>
            </a:r>
            <a:endParaRPr kumimoji="1" lang="ja-JP" altLang="en-US" sz="2800" dirty="0"/>
          </a:p>
        </p:txBody>
      </p:sp>
      <p:sp>
        <p:nvSpPr>
          <p:cNvPr id="3" name="スライド番号プレースホルダー 2">
            <a:extLst>
              <a:ext uri="{FF2B5EF4-FFF2-40B4-BE49-F238E27FC236}">
                <a16:creationId xmlns:a16="http://schemas.microsoft.com/office/drawing/2014/main" id="{7D7952A3-440B-43D8-407F-D3BD722E98D0}"/>
              </a:ext>
            </a:extLst>
          </p:cNvPr>
          <p:cNvSpPr>
            <a:spLocks noGrp="1"/>
          </p:cNvSpPr>
          <p:nvPr>
            <p:ph type="sldNum" sz="quarter" idx="12"/>
          </p:nvPr>
        </p:nvSpPr>
        <p:spPr/>
        <p:txBody>
          <a:bodyPr/>
          <a:lstStyle/>
          <a:p>
            <a:fld id="{AB492E1D-532B-4343-855D-235CD69FFFAA}" type="slidenum">
              <a:rPr kumimoji="1" lang="ja-JP" altLang="en-US" smtClean="0"/>
              <a:t>7</a:t>
            </a:fld>
            <a:endParaRPr kumimoji="1" lang="ja-JP" altLang="en-US"/>
          </a:p>
        </p:txBody>
      </p:sp>
      <p:pic>
        <p:nvPicPr>
          <p:cNvPr id="4" name="図 3">
            <a:extLst>
              <a:ext uri="{FF2B5EF4-FFF2-40B4-BE49-F238E27FC236}">
                <a16:creationId xmlns:a16="http://schemas.microsoft.com/office/drawing/2014/main" id="{2E98D455-57C9-0953-97E1-C4D1C42A36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43324" y="2600325"/>
            <a:ext cx="3800475" cy="3800475"/>
          </a:xfrm>
          <a:prstGeom prst="rect">
            <a:avLst/>
          </a:prstGeom>
        </p:spPr>
      </p:pic>
      <p:pic>
        <p:nvPicPr>
          <p:cNvPr id="6" name="図 5">
            <a:extLst>
              <a:ext uri="{FF2B5EF4-FFF2-40B4-BE49-F238E27FC236}">
                <a16:creationId xmlns:a16="http://schemas.microsoft.com/office/drawing/2014/main" id="{EBD2A9EC-5BC5-165E-2BDC-4971B2DB7D54}"/>
              </a:ext>
            </a:extLst>
          </p:cNvPr>
          <p:cNvPicPr>
            <a:picLocks noChangeAspect="1"/>
          </p:cNvPicPr>
          <p:nvPr/>
        </p:nvPicPr>
        <p:blipFill rotWithShape="1">
          <a:blip r:embed="rId3">
            <a:extLst>
              <a:ext uri="{28A0092B-C50C-407E-A947-70E740481C1C}">
                <a14:useLocalDpi xmlns:a14="http://schemas.microsoft.com/office/drawing/2010/main" val="0"/>
              </a:ext>
            </a:extLst>
          </a:blip>
          <a:srcRect l="43438" t="34584" r="25937" b="17360"/>
          <a:stretch/>
        </p:blipFill>
        <p:spPr>
          <a:xfrm>
            <a:off x="0" y="952500"/>
            <a:ext cx="3733800" cy="3295651"/>
          </a:xfrm>
          <a:prstGeom prst="rect">
            <a:avLst/>
          </a:prstGeom>
        </p:spPr>
      </p:pic>
      <p:pic>
        <p:nvPicPr>
          <p:cNvPr id="8" name="図 7">
            <a:extLst>
              <a:ext uri="{FF2B5EF4-FFF2-40B4-BE49-F238E27FC236}">
                <a16:creationId xmlns:a16="http://schemas.microsoft.com/office/drawing/2014/main" id="{BDD382F8-9476-7A4D-3357-E328317B38C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9063" y="4064722"/>
            <a:ext cx="1633538" cy="1541607"/>
          </a:xfrm>
          <a:prstGeom prst="rect">
            <a:avLst/>
          </a:prstGeom>
        </p:spPr>
      </p:pic>
      <p:pic>
        <p:nvPicPr>
          <p:cNvPr id="10" name="図 9">
            <a:extLst>
              <a:ext uri="{FF2B5EF4-FFF2-40B4-BE49-F238E27FC236}">
                <a16:creationId xmlns:a16="http://schemas.microsoft.com/office/drawing/2014/main" id="{C583E1C2-2115-34AF-DF8D-C700ACE6075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67637" y="2590604"/>
            <a:ext cx="3810196" cy="3810196"/>
          </a:xfrm>
          <a:prstGeom prst="rect">
            <a:avLst/>
          </a:prstGeom>
        </p:spPr>
      </p:pic>
      <p:sp>
        <p:nvSpPr>
          <p:cNvPr id="11" name="テキスト ボックス 10">
            <a:extLst>
              <a:ext uri="{FF2B5EF4-FFF2-40B4-BE49-F238E27FC236}">
                <a16:creationId xmlns:a16="http://schemas.microsoft.com/office/drawing/2014/main" id="{4FCD7953-ACC6-4FC4-1D5D-3253CC4BE667}"/>
              </a:ext>
            </a:extLst>
          </p:cNvPr>
          <p:cNvSpPr txBox="1"/>
          <p:nvPr/>
        </p:nvSpPr>
        <p:spPr>
          <a:xfrm>
            <a:off x="4724400" y="1047750"/>
            <a:ext cx="5010150" cy="1200329"/>
          </a:xfrm>
          <a:prstGeom prst="rect">
            <a:avLst/>
          </a:prstGeom>
          <a:noFill/>
        </p:spPr>
        <p:txBody>
          <a:bodyPr wrap="square" rtlCol="0">
            <a:spAutoFit/>
          </a:bodyPr>
          <a:lstStyle/>
          <a:p>
            <a:r>
              <a:rPr kumimoji="1" lang="ja-JP" altLang="en-US" dirty="0"/>
              <a:t>・パイプに垂直に</a:t>
            </a:r>
            <a:r>
              <a:rPr kumimoji="1" lang="en-US" altLang="ja-JP" dirty="0"/>
              <a:t>x</a:t>
            </a:r>
            <a:r>
              <a:rPr kumimoji="1" lang="ja-JP" altLang="en-US" dirty="0"/>
              <a:t>軸、平行に</a:t>
            </a:r>
            <a:r>
              <a:rPr kumimoji="1" lang="en-US" altLang="ja-JP" dirty="0"/>
              <a:t>y</a:t>
            </a:r>
            <a:r>
              <a:rPr kumimoji="1" lang="ja-JP" altLang="en-US" dirty="0"/>
              <a:t>軸</a:t>
            </a:r>
            <a:endParaRPr kumimoji="1" lang="en-US" altLang="ja-JP" dirty="0"/>
          </a:p>
          <a:p>
            <a:r>
              <a:rPr lang="ja-JP" altLang="en-US" dirty="0"/>
              <a:t>・高さが</a:t>
            </a:r>
            <a:r>
              <a:rPr lang="en-US" altLang="ja-JP" dirty="0"/>
              <a:t>z</a:t>
            </a:r>
            <a:r>
              <a:rPr lang="ja-JP" altLang="en-US" dirty="0"/>
              <a:t>軸</a:t>
            </a:r>
            <a:endParaRPr lang="en-US" altLang="ja-JP" dirty="0"/>
          </a:p>
          <a:p>
            <a:endParaRPr kumimoji="1" lang="en-US" altLang="ja-JP" dirty="0"/>
          </a:p>
          <a:p>
            <a:r>
              <a:rPr lang="ja-JP" altLang="en-US" dirty="0"/>
              <a:t>・いくつか異なる周波数について見る</a:t>
            </a:r>
            <a:endParaRPr kumimoji="1" lang="ja-JP" altLang="en-US" dirty="0"/>
          </a:p>
        </p:txBody>
      </p:sp>
    </p:spTree>
    <p:extLst>
      <p:ext uri="{BB962C8B-B14F-4D97-AF65-F5344CB8AC3E}">
        <p14:creationId xmlns:p14="http://schemas.microsoft.com/office/powerpoint/2010/main" val="177234476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0115DBBF-E9A8-1CBD-592C-2C086C78B8D9}"/>
              </a:ext>
            </a:extLst>
          </p:cNvPr>
          <p:cNvSpPr>
            <a:spLocks noGrp="1"/>
          </p:cNvSpPr>
          <p:nvPr>
            <p:ph type="sldNum" sz="quarter" idx="12"/>
          </p:nvPr>
        </p:nvSpPr>
        <p:spPr/>
        <p:txBody>
          <a:bodyPr/>
          <a:lstStyle/>
          <a:p>
            <a:fld id="{AB492E1D-532B-4343-855D-235CD69FFFAA}" type="slidenum">
              <a:rPr lang="ja-JP" altLang="en-US" smtClean="0"/>
              <a:pPr/>
              <a:t>70</a:t>
            </a:fld>
            <a:endParaRPr lang="ja-JP" altLang="en-US" dirty="0"/>
          </a:p>
        </p:txBody>
      </p:sp>
      <p:pic>
        <p:nvPicPr>
          <p:cNvPr id="4" name="図 3" descr="グラフィカル ユーザー インターフェイス, アプリケーション&#10;&#10;自動的に生成された説明">
            <a:extLst>
              <a:ext uri="{FF2B5EF4-FFF2-40B4-BE49-F238E27FC236}">
                <a16:creationId xmlns:a16="http://schemas.microsoft.com/office/drawing/2014/main" id="{F931DB3B-D1AB-7DC0-1E57-52AB0F08D1B6}"/>
              </a:ext>
            </a:extLst>
          </p:cNvPr>
          <p:cNvPicPr>
            <a:picLocks noChangeAspect="1"/>
          </p:cNvPicPr>
          <p:nvPr/>
        </p:nvPicPr>
        <p:blipFill rotWithShape="1">
          <a:blip r:embed="rId2">
            <a:extLst>
              <a:ext uri="{28A0092B-C50C-407E-A947-70E740481C1C}">
                <a14:useLocalDpi xmlns:a14="http://schemas.microsoft.com/office/drawing/2010/main" val="0"/>
              </a:ext>
            </a:extLst>
          </a:blip>
          <a:srcRect l="22982" r="40206"/>
          <a:stretch/>
        </p:blipFill>
        <p:spPr>
          <a:xfrm>
            <a:off x="410362" y="1201633"/>
            <a:ext cx="4009735" cy="5519842"/>
          </a:xfrm>
          <a:prstGeom prst="rect">
            <a:avLst/>
          </a:prstGeom>
        </p:spPr>
      </p:pic>
      <p:pic>
        <p:nvPicPr>
          <p:cNvPr id="6" name="図 5" descr="グラフィカル ユーザー インターフェイス, アプリケーション&#10;&#10;自動的に生成された説明">
            <a:extLst>
              <a:ext uri="{FF2B5EF4-FFF2-40B4-BE49-F238E27FC236}">
                <a16:creationId xmlns:a16="http://schemas.microsoft.com/office/drawing/2014/main" id="{B343700A-E551-839E-D1BE-A635547C2719}"/>
              </a:ext>
            </a:extLst>
          </p:cNvPr>
          <p:cNvPicPr>
            <a:picLocks noChangeAspect="1"/>
          </p:cNvPicPr>
          <p:nvPr/>
        </p:nvPicPr>
        <p:blipFill rotWithShape="1">
          <a:blip r:embed="rId3">
            <a:extLst>
              <a:ext uri="{28A0092B-C50C-407E-A947-70E740481C1C}">
                <a14:useLocalDpi xmlns:a14="http://schemas.microsoft.com/office/drawing/2010/main" val="0"/>
              </a:ext>
            </a:extLst>
          </a:blip>
          <a:srcRect l="22982" r="39450"/>
          <a:stretch/>
        </p:blipFill>
        <p:spPr>
          <a:xfrm>
            <a:off x="4605556" y="1201632"/>
            <a:ext cx="4092179" cy="5519843"/>
          </a:xfrm>
          <a:prstGeom prst="rect">
            <a:avLst/>
          </a:prstGeom>
        </p:spPr>
      </p:pic>
      <p:sp>
        <p:nvSpPr>
          <p:cNvPr id="8" name="テキスト ボックス 7">
            <a:extLst>
              <a:ext uri="{FF2B5EF4-FFF2-40B4-BE49-F238E27FC236}">
                <a16:creationId xmlns:a16="http://schemas.microsoft.com/office/drawing/2014/main" id="{574776C7-A3C6-998E-AFBF-4BCE8B6D5E02}"/>
              </a:ext>
            </a:extLst>
          </p:cNvPr>
          <p:cNvSpPr txBox="1"/>
          <p:nvPr/>
        </p:nvSpPr>
        <p:spPr>
          <a:xfrm>
            <a:off x="876394" y="45421"/>
            <a:ext cx="4794637" cy="382530"/>
          </a:xfrm>
          <a:prstGeom prst="rect">
            <a:avLst/>
          </a:prstGeom>
          <a:noFill/>
        </p:spPr>
        <p:txBody>
          <a:bodyPr wrap="square" rtlCol="0">
            <a:spAutoFit/>
          </a:bodyPr>
          <a:lstStyle/>
          <a:p>
            <a:r>
              <a:rPr lang="en-US" altLang="ja-JP" dirty="0"/>
              <a:t>Tx-Rx(</a:t>
            </a:r>
            <a:r>
              <a:rPr lang="ja-JP" altLang="en-US" dirty="0"/>
              <a:t>送信：垂直、受信：垂直</a:t>
            </a:r>
            <a:r>
              <a:rPr lang="en-US" altLang="ja-JP" dirty="0"/>
              <a:t>)</a:t>
            </a:r>
            <a:endParaRPr kumimoji="1" lang="ja-JP" altLang="en-US" dirty="0"/>
          </a:p>
        </p:txBody>
      </p:sp>
      <p:sp>
        <p:nvSpPr>
          <p:cNvPr id="9" name="テキスト ボックス 8">
            <a:extLst>
              <a:ext uri="{FF2B5EF4-FFF2-40B4-BE49-F238E27FC236}">
                <a16:creationId xmlns:a16="http://schemas.microsoft.com/office/drawing/2014/main" id="{31D3D43A-3D34-4E24-7516-960A6C9B4A9D}"/>
              </a:ext>
            </a:extLst>
          </p:cNvPr>
          <p:cNvSpPr txBox="1"/>
          <p:nvPr/>
        </p:nvSpPr>
        <p:spPr>
          <a:xfrm>
            <a:off x="755008" y="688685"/>
            <a:ext cx="2835479" cy="369332"/>
          </a:xfrm>
          <a:prstGeom prst="rect">
            <a:avLst/>
          </a:prstGeom>
          <a:noFill/>
        </p:spPr>
        <p:txBody>
          <a:bodyPr wrap="square" rtlCol="0">
            <a:spAutoFit/>
          </a:bodyPr>
          <a:lstStyle/>
          <a:p>
            <a:r>
              <a:rPr kumimoji="1" lang="ja-JP" altLang="en-US" dirty="0"/>
              <a:t>長方形モデル</a:t>
            </a:r>
            <a:r>
              <a:rPr kumimoji="1" lang="en-US" altLang="ja-JP" dirty="0"/>
              <a:t>:</a:t>
            </a:r>
            <a:r>
              <a:rPr kumimoji="1" lang="ja-JP" altLang="en-US" dirty="0"/>
              <a:t>直径と同じ</a:t>
            </a:r>
          </a:p>
        </p:txBody>
      </p:sp>
      <p:sp>
        <p:nvSpPr>
          <p:cNvPr id="10" name="テキスト ボックス 9">
            <a:extLst>
              <a:ext uri="{FF2B5EF4-FFF2-40B4-BE49-F238E27FC236}">
                <a16:creationId xmlns:a16="http://schemas.microsoft.com/office/drawing/2014/main" id="{E3587A0B-AECC-1E11-2C4B-7E5390866D12}"/>
              </a:ext>
            </a:extLst>
          </p:cNvPr>
          <p:cNvSpPr txBox="1"/>
          <p:nvPr/>
        </p:nvSpPr>
        <p:spPr>
          <a:xfrm>
            <a:off x="4833456" y="765584"/>
            <a:ext cx="3580702" cy="369332"/>
          </a:xfrm>
          <a:prstGeom prst="rect">
            <a:avLst/>
          </a:prstGeom>
          <a:noFill/>
        </p:spPr>
        <p:txBody>
          <a:bodyPr wrap="square" rtlCol="0">
            <a:spAutoFit/>
          </a:bodyPr>
          <a:lstStyle/>
          <a:p>
            <a:r>
              <a:rPr kumimoji="1" lang="ja-JP" altLang="en-US" dirty="0"/>
              <a:t>長方形モデル</a:t>
            </a:r>
            <a:r>
              <a:rPr kumimoji="1" lang="en-US" altLang="ja-JP" dirty="0"/>
              <a:t>:</a:t>
            </a:r>
            <a:r>
              <a:rPr lang="ja-JP" altLang="en-US" dirty="0"/>
              <a:t>直径より広い</a:t>
            </a:r>
            <a:endParaRPr kumimoji="1" lang="ja-JP" altLang="en-US" dirty="0"/>
          </a:p>
        </p:txBody>
      </p:sp>
    </p:spTree>
    <p:extLst>
      <p:ext uri="{BB962C8B-B14F-4D97-AF65-F5344CB8AC3E}">
        <p14:creationId xmlns:p14="http://schemas.microsoft.com/office/powerpoint/2010/main" val="2796520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C3BE2BD3-5BAB-4D25-0AC0-60FDAD30D24E}"/>
              </a:ext>
            </a:extLst>
          </p:cNvPr>
          <p:cNvSpPr>
            <a:spLocks noGrp="1"/>
          </p:cNvSpPr>
          <p:nvPr>
            <p:ph type="sldNum" sz="quarter" idx="12"/>
          </p:nvPr>
        </p:nvSpPr>
        <p:spPr/>
        <p:txBody>
          <a:bodyPr/>
          <a:lstStyle/>
          <a:p>
            <a:fld id="{AB492E1D-532B-4343-855D-235CD69FFFAA}" type="slidenum">
              <a:rPr lang="ja-JP" altLang="en-US" smtClean="0"/>
              <a:pPr/>
              <a:t>71</a:t>
            </a:fld>
            <a:endParaRPr lang="ja-JP" altLang="en-US" dirty="0"/>
          </a:p>
        </p:txBody>
      </p:sp>
      <p:pic>
        <p:nvPicPr>
          <p:cNvPr id="6" name="図 5" descr="グラフィカル ユーザー インターフェイス&#10;&#10;自動的に生成された説明">
            <a:extLst>
              <a:ext uri="{FF2B5EF4-FFF2-40B4-BE49-F238E27FC236}">
                <a16:creationId xmlns:a16="http://schemas.microsoft.com/office/drawing/2014/main" id="{E7F82737-68A2-A330-F626-698C76A4CD3F}"/>
              </a:ext>
            </a:extLst>
          </p:cNvPr>
          <p:cNvPicPr>
            <a:picLocks noChangeAspect="1"/>
          </p:cNvPicPr>
          <p:nvPr/>
        </p:nvPicPr>
        <p:blipFill rotWithShape="1">
          <a:blip r:embed="rId2">
            <a:extLst>
              <a:ext uri="{28A0092B-C50C-407E-A947-70E740481C1C}">
                <a14:useLocalDpi xmlns:a14="http://schemas.microsoft.com/office/drawing/2010/main" val="0"/>
              </a:ext>
            </a:extLst>
          </a:blip>
          <a:srcRect l="4882" r="10637"/>
          <a:stretch/>
        </p:blipFill>
        <p:spPr>
          <a:xfrm>
            <a:off x="5398123" y="1020223"/>
            <a:ext cx="5067743" cy="4083513"/>
          </a:xfrm>
          <a:prstGeom prst="rect">
            <a:avLst/>
          </a:prstGeom>
        </p:spPr>
      </p:pic>
      <p:sp>
        <p:nvSpPr>
          <p:cNvPr id="11" name="テキスト ボックス 10">
            <a:extLst>
              <a:ext uri="{FF2B5EF4-FFF2-40B4-BE49-F238E27FC236}">
                <a16:creationId xmlns:a16="http://schemas.microsoft.com/office/drawing/2014/main" id="{51552F49-5F6B-FFA2-2404-956F343EC812}"/>
              </a:ext>
            </a:extLst>
          </p:cNvPr>
          <p:cNvSpPr txBox="1"/>
          <p:nvPr/>
        </p:nvSpPr>
        <p:spPr>
          <a:xfrm>
            <a:off x="876394" y="45421"/>
            <a:ext cx="4794637" cy="382530"/>
          </a:xfrm>
          <a:prstGeom prst="rect">
            <a:avLst/>
          </a:prstGeom>
          <a:noFill/>
        </p:spPr>
        <p:txBody>
          <a:bodyPr wrap="square" rtlCol="0">
            <a:spAutoFit/>
          </a:bodyPr>
          <a:lstStyle/>
          <a:p>
            <a:r>
              <a:rPr lang="en-US" altLang="ja-JP" dirty="0"/>
              <a:t>Tx-Rx(</a:t>
            </a:r>
            <a:r>
              <a:rPr lang="ja-JP" altLang="en-US" dirty="0"/>
              <a:t>送信：平行、受信：平行</a:t>
            </a:r>
            <a:r>
              <a:rPr lang="en-US" altLang="ja-JP" dirty="0"/>
              <a:t>)</a:t>
            </a:r>
            <a:endParaRPr kumimoji="1" lang="ja-JP" altLang="en-US" dirty="0"/>
          </a:p>
        </p:txBody>
      </p:sp>
      <p:pic>
        <p:nvPicPr>
          <p:cNvPr id="13" name="図 12" descr="グラフィカル ユーザー インターフェイス&#10;&#10;中程度の精度で自動的に生成された説明">
            <a:extLst>
              <a:ext uri="{FF2B5EF4-FFF2-40B4-BE49-F238E27FC236}">
                <a16:creationId xmlns:a16="http://schemas.microsoft.com/office/drawing/2014/main" id="{2AE3AAEF-904E-BD4C-93DA-BF12207AF78B}"/>
              </a:ext>
            </a:extLst>
          </p:cNvPr>
          <p:cNvPicPr>
            <a:picLocks noChangeAspect="1"/>
          </p:cNvPicPr>
          <p:nvPr/>
        </p:nvPicPr>
        <p:blipFill rotWithShape="1">
          <a:blip r:embed="rId3">
            <a:extLst>
              <a:ext uri="{28A0092B-C50C-407E-A947-70E740481C1C}">
                <a14:useLocalDpi xmlns:a14="http://schemas.microsoft.com/office/drawing/2010/main" val="0"/>
              </a:ext>
            </a:extLst>
          </a:blip>
          <a:srcRect l="15151" r="37257"/>
          <a:stretch/>
        </p:blipFill>
        <p:spPr>
          <a:xfrm>
            <a:off x="987513" y="1020223"/>
            <a:ext cx="2487571" cy="4083513"/>
          </a:xfrm>
          <a:prstGeom prst="rect">
            <a:avLst/>
          </a:prstGeom>
        </p:spPr>
      </p:pic>
    </p:spTree>
    <p:extLst>
      <p:ext uri="{BB962C8B-B14F-4D97-AF65-F5344CB8AC3E}">
        <p14:creationId xmlns:p14="http://schemas.microsoft.com/office/powerpoint/2010/main" val="92122289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DE43A38A-A245-F035-4085-7503579FF9BB}"/>
              </a:ext>
            </a:extLst>
          </p:cNvPr>
          <p:cNvSpPr>
            <a:spLocks noGrp="1"/>
          </p:cNvSpPr>
          <p:nvPr>
            <p:ph type="sldNum" sz="quarter" idx="12"/>
          </p:nvPr>
        </p:nvSpPr>
        <p:spPr>
          <a:xfrm>
            <a:off x="8635767" y="6335626"/>
            <a:ext cx="2743200" cy="365125"/>
          </a:xfrm>
        </p:spPr>
        <p:txBody>
          <a:bodyPr/>
          <a:lstStyle/>
          <a:p>
            <a:fld id="{AB492E1D-532B-4343-855D-235CD69FFFAA}" type="slidenum">
              <a:rPr lang="ja-JP" altLang="en-US" smtClean="0"/>
              <a:pPr/>
              <a:t>72</a:t>
            </a:fld>
            <a:endParaRPr lang="ja-JP" altLang="en-US" dirty="0"/>
          </a:p>
        </p:txBody>
      </p:sp>
      <p:pic>
        <p:nvPicPr>
          <p:cNvPr id="4" name="図 3" descr="グラフィカル ユーザー インターフェイス が含まれている画像&#10;&#10;自動的に生成された説明">
            <a:extLst>
              <a:ext uri="{FF2B5EF4-FFF2-40B4-BE49-F238E27FC236}">
                <a16:creationId xmlns:a16="http://schemas.microsoft.com/office/drawing/2014/main" id="{3F8CF395-EB91-F0A5-B19F-459C172795E1}"/>
              </a:ext>
            </a:extLst>
          </p:cNvPr>
          <p:cNvPicPr>
            <a:picLocks noChangeAspect="1"/>
          </p:cNvPicPr>
          <p:nvPr/>
        </p:nvPicPr>
        <p:blipFill rotWithShape="1">
          <a:blip r:embed="rId2">
            <a:extLst>
              <a:ext uri="{28A0092B-C50C-407E-A947-70E740481C1C}">
                <a14:useLocalDpi xmlns:a14="http://schemas.microsoft.com/office/drawing/2010/main" val="0"/>
              </a:ext>
            </a:extLst>
          </a:blip>
          <a:srcRect l="22981" r="39795"/>
          <a:stretch/>
        </p:blipFill>
        <p:spPr>
          <a:xfrm>
            <a:off x="293615" y="1080082"/>
            <a:ext cx="3450883" cy="4697835"/>
          </a:xfrm>
          <a:prstGeom prst="rect">
            <a:avLst/>
          </a:prstGeom>
        </p:spPr>
      </p:pic>
      <p:pic>
        <p:nvPicPr>
          <p:cNvPr id="6" name="図 5" descr="グラフィカル ユーザー インターフェイス&#10;&#10;中程度の精度で自動的に生成された説明">
            <a:extLst>
              <a:ext uri="{FF2B5EF4-FFF2-40B4-BE49-F238E27FC236}">
                <a16:creationId xmlns:a16="http://schemas.microsoft.com/office/drawing/2014/main" id="{3D795DF9-DDE6-115C-746A-7B5AD2A8FDF9}"/>
              </a:ext>
            </a:extLst>
          </p:cNvPr>
          <p:cNvPicPr>
            <a:picLocks noChangeAspect="1"/>
          </p:cNvPicPr>
          <p:nvPr/>
        </p:nvPicPr>
        <p:blipFill rotWithShape="1">
          <a:blip r:embed="rId3">
            <a:extLst>
              <a:ext uri="{28A0092B-C50C-407E-A947-70E740481C1C}">
                <a14:useLocalDpi xmlns:a14="http://schemas.microsoft.com/office/drawing/2010/main" val="0"/>
              </a:ext>
            </a:extLst>
          </a:blip>
          <a:srcRect l="3372" r="12821"/>
          <a:stretch/>
        </p:blipFill>
        <p:spPr>
          <a:xfrm>
            <a:off x="3654158" y="1175485"/>
            <a:ext cx="6685425" cy="4042468"/>
          </a:xfrm>
          <a:prstGeom prst="rect">
            <a:avLst/>
          </a:prstGeom>
        </p:spPr>
      </p:pic>
      <p:sp>
        <p:nvSpPr>
          <p:cNvPr id="7" name="テキスト ボックス 6">
            <a:extLst>
              <a:ext uri="{FF2B5EF4-FFF2-40B4-BE49-F238E27FC236}">
                <a16:creationId xmlns:a16="http://schemas.microsoft.com/office/drawing/2014/main" id="{5A840A08-4963-1FCA-BDC4-1619FDB1C52F}"/>
              </a:ext>
            </a:extLst>
          </p:cNvPr>
          <p:cNvSpPr txBox="1"/>
          <p:nvPr/>
        </p:nvSpPr>
        <p:spPr>
          <a:xfrm>
            <a:off x="884783" y="78977"/>
            <a:ext cx="4794637" cy="382530"/>
          </a:xfrm>
          <a:prstGeom prst="rect">
            <a:avLst/>
          </a:prstGeom>
          <a:noFill/>
        </p:spPr>
        <p:txBody>
          <a:bodyPr wrap="square" rtlCol="0">
            <a:spAutoFit/>
          </a:bodyPr>
          <a:lstStyle/>
          <a:p>
            <a:r>
              <a:rPr lang="en-US" altLang="ja-JP" dirty="0"/>
              <a:t>Tx-Rx(</a:t>
            </a:r>
            <a:r>
              <a:rPr lang="ja-JP" altLang="en-US" dirty="0"/>
              <a:t>送信：垂直、受信：平行</a:t>
            </a:r>
            <a:r>
              <a:rPr lang="en-US" altLang="ja-JP" dirty="0"/>
              <a:t>)</a:t>
            </a:r>
            <a:endParaRPr kumimoji="1" lang="ja-JP" altLang="en-US" dirty="0"/>
          </a:p>
        </p:txBody>
      </p:sp>
    </p:spTree>
    <p:extLst>
      <p:ext uri="{BB962C8B-B14F-4D97-AF65-F5344CB8AC3E}">
        <p14:creationId xmlns:p14="http://schemas.microsoft.com/office/powerpoint/2010/main" val="256830072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87D41883-0A7D-4F42-6710-299297E6BD11}"/>
              </a:ext>
            </a:extLst>
          </p:cNvPr>
          <p:cNvSpPr>
            <a:spLocks noGrp="1"/>
          </p:cNvSpPr>
          <p:nvPr>
            <p:ph type="sldNum" sz="quarter" idx="12"/>
          </p:nvPr>
        </p:nvSpPr>
        <p:spPr/>
        <p:txBody>
          <a:bodyPr/>
          <a:lstStyle/>
          <a:p>
            <a:fld id="{AB492E1D-532B-4343-855D-235CD69FFFAA}" type="slidenum">
              <a:rPr lang="ja-JP" altLang="en-US" smtClean="0"/>
              <a:pPr/>
              <a:t>73</a:t>
            </a:fld>
            <a:endParaRPr lang="ja-JP" altLang="en-US" dirty="0"/>
          </a:p>
        </p:txBody>
      </p:sp>
      <p:pic>
        <p:nvPicPr>
          <p:cNvPr id="4" name="図 3" descr="グラフィカル ユーザー インターフェイス&#10;&#10;自動的に生成された説明">
            <a:extLst>
              <a:ext uri="{FF2B5EF4-FFF2-40B4-BE49-F238E27FC236}">
                <a16:creationId xmlns:a16="http://schemas.microsoft.com/office/drawing/2014/main" id="{A92ED049-6775-3131-0675-7CA03D2EB623}"/>
              </a:ext>
            </a:extLst>
          </p:cNvPr>
          <p:cNvPicPr>
            <a:picLocks noChangeAspect="1"/>
          </p:cNvPicPr>
          <p:nvPr/>
        </p:nvPicPr>
        <p:blipFill rotWithShape="1">
          <a:blip r:embed="rId2">
            <a:extLst>
              <a:ext uri="{28A0092B-C50C-407E-A947-70E740481C1C}">
                <a14:useLocalDpi xmlns:a14="http://schemas.microsoft.com/office/drawing/2010/main" val="0"/>
              </a:ext>
            </a:extLst>
          </a:blip>
          <a:srcRect l="22501" r="40550"/>
          <a:stretch/>
        </p:blipFill>
        <p:spPr>
          <a:xfrm>
            <a:off x="309694" y="956606"/>
            <a:ext cx="3419061" cy="4689185"/>
          </a:xfrm>
          <a:prstGeom prst="rect">
            <a:avLst/>
          </a:prstGeom>
        </p:spPr>
      </p:pic>
      <p:pic>
        <p:nvPicPr>
          <p:cNvPr id="6" name="図 5" descr="グラフィカル ユーザー インターフェイス&#10;&#10;自動的に生成された説明">
            <a:extLst>
              <a:ext uri="{FF2B5EF4-FFF2-40B4-BE49-F238E27FC236}">
                <a16:creationId xmlns:a16="http://schemas.microsoft.com/office/drawing/2014/main" id="{5A3EB6D6-09BE-B5E4-241E-E306A1D289BA}"/>
              </a:ext>
            </a:extLst>
          </p:cNvPr>
          <p:cNvPicPr>
            <a:picLocks noChangeAspect="1"/>
          </p:cNvPicPr>
          <p:nvPr/>
        </p:nvPicPr>
        <p:blipFill rotWithShape="1">
          <a:blip r:embed="rId3">
            <a:extLst>
              <a:ext uri="{28A0092B-C50C-407E-A947-70E740481C1C}">
                <a14:useLocalDpi xmlns:a14="http://schemas.microsoft.com/office/drawing/2010/main" val="0"/>
              </a:ext>
            </a:extLst>
          </a:blip>
          <a:srcRect l="23877" r="40206"/>
          <a:stretch/>
        </p:blipFill>
        <p:spPr>
          <a:xfrm>
            <a:off x="5595457" y="956606"/>
            <a:ext cx="3419061" cy="4823932"/>
          </a:xfrm>
          <a:prstGeom prst="rect">
            <a:avLst/>
          </a:prstGeom>
        </p:spPr>
      </p:pic>
      <p:sp>
        <p:nvSpPr>
          <p:cNvPr id="7" name="テキスト ボックス 6">
            <a:extLst>
              <a:ext uri="{FF2B5EF4-FFF2-40B4-BE49-F238E27FC236}">
                <a16:creationId xmlns:a16="http://schemas.microsoft.com/office/drawing/2014/main" id="{4D8ACDE4-13D2-3D4C-C993-7BE66F8220D4}"/>
              </a:ext>
            </a:extLst>
          </p:cNvPr>
          <p:cNvSpPr txBox="1"/>
          <p:nvPr/>
        </p:nvSpPr>
        <p:spPr>
          <a:xfrm>
            <a:off x="876394" y="45421"/>
            <a:ext cx="4794637" cy="382530"/>
          </a:xfrm>
          <a:prstGeom prst="rect">
            <a:avLst/>
          </a:prstGeom>
          <a:noFill/>
        </p:spPr>
        <p:txBody>
          <a:bodyPr wrap="square" rtlCol="0">
            <a:spAutoFit/>
          </a:bodyPr>
          <a:lstStyle/>
          <a:p>
            <a:r>
              <a:rPr lang="en-US" altLang="ja-JP" dirty="0"/>
              <a:t>Tx-Rx(</a:t>
            </a:r>
            <a:r>
              <a:rPr lang="ja-JP" altLang="en-US" dirty="0"/>
              <a:t>送信：平行、受信：垂直</a:t>
            </a:r>
            <a:r>
              <a:rPr lang="en-US" altLang="ja-JP" dirty="0"/>
              <a:t>)</a:t>
            </a:r>
            <a:endParaRPr kumimoji="1" lang="ja-JP" altLang="en-US" dirty="0"/>
          </a:p>
        </p:txBody>
      </p:sp>
    </p:spTree>
    <p:extLst>
      <p:ext uri="{BB962C8B-B14F-4D97-AF65-F5344CB8AC3E}">
        <p14:creationId xmlns:p14="http://schemas.microsoft.com/office/powerpoint/2010/main" val="211641152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A5A92873-D02D-04AD-DAA6-1F6D44E0B3FD}"/>
              </a:ext>
            </a:extLst>
          </p:cNvPr>
          <p:cNvSpPr>
            <a:spLocks noGrp="1"/>
          </p:cNvSpPr>
          <p:nvPr>
            <p:ph type="sldNum" sz="quarter" idx="12"/>
          </p:nvPr>
        </p:nvSpPr>
        <p:spPr/>
        <p:txBody>
          <a:bodyPr/>
          <a:lstStyle/>
          <a:p>
            <a:fld id="{AB492E1D-532B-4343-855D-235CD69FFFAA}" type="slidenum">
              <a:rPr lang="ja-JP" altLang="en-US" smtClean="0"/>
              <a:pPr/>
              <a:t>74</a:t>
            </a:fld>
            <a:endParaRPr lang="ja-JP" altLang="en-US" dirty="0"/>
          </a:p>
        </p:txBody>
      </p:sp>
      <p:pic>
        <p:nvPicPr>
          <p:cNvPr id="4" name="図 3" descr="グラフィカル ユーザー インターフェイス が含まれている画像&#10;&#10;自動的に生成された説明">
            <a:extLst>
              <a:ext uri="{FF2B5EF4-FFF2-40B4-BE49-F238E27FC236}">
                <a16:creationId xmlns:a16="http://schemas.microsoft.com/office/drawing/2014/main" id="{F8496981-C5B3-9C38-F36A-5C95C7C649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
            <a:ext cx="10721130" cy="3360104"/>
          </a:xfrm>
          <a:prstGeom prst="rect">
            <a:avLst/>
          </a:prstGeom>
        </p:spPr>
      </p:pic>
      <p:pic>
        <p:nvPicPr>
          <p:cNvPr id="6" name="図 5" descr="文字と写真のスクリーンショット&#10;&#10;自動的に生成された説明">
            <a:extLst>
              <a:ext uri="{FF2B5EF4-FFF2-40B4-BE49-F238E27FC236}">
                <a16:creationId xmlns:a16="http://schemas.microsoft.com/office/drawing/2014/main" id="{15C8589A-8028-6782-F57B-D601FC7DBA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429000"/>
            <a:ext cx="10956022" cy="3433722"/>
          </a:xfrm>
          <a:prstGeom prst="rect">
            <a:avLst/>
          </a:prstGeom>
        </p:spPr>
      </p:pic>
    </p:spTree>
    <p:extLst>
      <p:ext uri="{BB962C8B-B14F-4D97-AF65-F5344CB8AC3E}">
        <p14:creationId xmlns:p14="http://schemas.microsoft.com/office/powerpoint/2010/main" val="297581822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A5A92873-D02D-04AD-DAA6-1F6D44E0B3FD}"/>
              </a:ext>
            </a:extLst>
          </p:cNvPr>
          <p:cNvSpPr>
            <a:spLocks noGrp="1"/>
          </p:cNvSpPr>
          <p:nvPr>
            <p:ph type="sldNum" sz="quarter" idx="12"/>
          </p:nvPr>
        </p:nvSpPr>
        <p:spPr/>
        <p:txBody>
          <a:bodyPr/>
          <a:lstStyle/>
          <a:p>
            <a:fld id="{AB492E1D-532B-4343-855D-235CD69FFFAA}" type="slidenum">
              <a:rPr lang="ja-JP" altLang="en-US" smtClean="0"/>
              <a:pPr/>
              <a:t>75</a:t>
            </a:fld>
            <a:endParaRPr lang="ja-JP" altLang="en-US" dirty="0"/>
          </a:p>
        </p:txBody>
      </p:sp>
      <p:pic>
        <p:nvPicPr>
          <p:cNvPr id="5" name="図 4" descr="ダイアグラム&#10;&#10;自動的に生成された説明">
            <a:extLst>
              <a:ext uri="{FF2B5EF4-FFF2-40B4-BE49-F238E27FC236}">
                <a16:creationId xmlns:a16="http://schemas.microsoft.com/office/drawing/2014/main" id="{6F998004-226D-F821-91D9-EDD866F592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0108735" cy="5070162"/>
          </a:xfrm>
          <a:prstGeom prst="rect">
            <a:avLst/>
          </a:prstGeom>
        </p:spPr>
      </p:pic>
    </p:spTree>
    <p:extLst>
      <p:ext uri="{BB962C8B-B14F-4D97-AF65-F5344CB8AC3E}">
        <p14:creationId xmlns:p14="http://schemas.microsoft.com/office/powerpoint/2010/main" val="326315195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9A60064A-4ADF-657A-D6C2-1E60A6CCF375}"/>
              </a:ext>
            </a:extLst>
          </p:cNvPr>
          <p:cNvSpPr>
            <a:spLocks noGrp="1"/>
          </p:cNvSpPr>
          <p:nvPr>
            <p:ph type="sldNum" sz="quarter" idx="12"/>
          </p:nvPr>
        </p:nvSpPr>
        <p:spPr/>
        <p:txBody>
          <a:bodyPr/>
          <a:lstStyle/>
          <a:p>
            <a:fld id="{AB492E1D-532B-4343-855D-235CD69FFFAA}" type="slidenum">
              <a:rPr lang="ja-JP" altLang="en-US" smtClean="0"/>
              <a:pPr/>
              <a:t>76</a:t>
            </a:fld>
            <a:endParaRPr lang="ja-JP" altLang="en-US" dirty="0"/>
          </a:p>
        </p:txBody>
      </p:sp>
      <p:pic>
        <p:nvPicPr>
          <p:cNvPr id="4" name="図 3" descr="グラフ, 散布図, バブル チャート&#10;&#10;自動的に生成された説明">
            <a:extLst>
              <a:ext uri="{FF2B5EF4-FFF2-40B4-BE49-F238E27FC236}">
                <a16:creationId xmlns:a16="http://schemas.microsoft.com/office/drawing/2014/main" id="{C734B468-4F80-BD31-6877-FD2031AECE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706"/>
            <a:ext cx="8144774" cy="6858000"/>
          </a:xfrm>
          <a:prstGeom prst="rect">
            <a:avLst/>
          </a:prstGeom>
        </p:spPr>
      </p:pic>
      <p:pic>
        <p:nvPicPr>
          <p:cNvPr id="6" name="図 5" descr="テキスト&#10;&#10;自動的に生成された説明">
            <a:extLst>
              <a:ext uri="{FF2B5EF4-FFF2-40B4-BE49-F238E27FC236}">
                <a16:creationId xmlns:a16="http://schemas.microsoft.com/office/drawing/2014/main" id="{315B3FDB-6A8F-A2FE-C85A-B73C8946A0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43480" y="364787"/>
            <a:ext cx="3010320" cy="638264"/>
          </a:xfrm>
          <a:prstGeom prst="rect">
            <a:avLst/>
          </a:prstGeom>
        </p:spPr>
      </p:pic>
      <p:pic>
        <p:nvPicPr>
          <p:cNvPr id="8" name="図 7" descr="テキスト, 手紙&#10;&#10;自動的に生成された説明">
            <a:extLst>
              <a:ext uri="{FF2B5EF4-FFF2-40B4-BE49-F238E27FC236}">
                <a16:creationId xmlns:a16="http://schemas.microsoft.com/office/drawing/2014/main" id="{608F9295-1441-B9FF-33CD-4F2317DA30A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31500" y="1372734"/>
            <a:ext cx="3501400" cy="1474556"/>
          </a:xfrm>
          <a:prstGeom prst="rect">
            <a:avLst/>
          </a:prstGeom>
        </p:spPr>
      </p:pic>
      <p:pic>
        <p:nvPicPr>
          <p:cNvPr id="10" name="図 9" descr="テキスト&#10;&#10;自動的に生成された説明">
            <a:extLst>
              <a:ext uri="{FF2B5EF4-FFF2-40B4-BE49-F238E27FC236}">
                <a16:creationId xmlns:a16="http://schemas.microsoft.com/office/drawing/2014/main" id="{34DB3A14-4C18-84BF-F8EB-E99C2003C90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44774" y="3401115"/>
            <a:ext cx="3953427" cy="704948"/>
          </a:xfrm>
          <a:prstGeom prst="rect">
            <a:avLst/>
          </a:prstGeom>
        </p:spPr>
      </p:pic>
      <p:pic>
        <p:nvPicPr>
          <p:cNvPr id="12" name="図 11" descr="アンテナ, 時計, 吊るす, 部屋 が含まれている画像&#10;&#10;自動的に生成された説明">
            <a:extLst>
              <a:ext uri="{FF2B5EF4-FFF2-40B4-BE49-F238E27FC236}">
                <a16:creationId xmlns:a16="http://schemas.microsoft.com/office/drawing/2014/main" id="{E83ED5B0-171F-9B64-B1D0-FFC0605C31E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649669" y="4282160"/>
            <a:ext cx="2943636" cy="1038370"/>
          </a:xfrm>
          <a:prstGeom prst="rect">
            <a:avLst/>
          </a:prstGeom>
        </p:spPr>
      </p:pic>
      <p:pic>
        <p:nvPicPr>
          <p:cNvPr id="14" name="図 13" descr="テキスト&#10;&#10;低い精度で自動的に生成された説明">
            <a:extLst>
              <a:ext uri="{FF2B5EF4-FFF2-40B4-BE49-F238E27FC236}">
                <a16:creationId xmlns:a16="http://schemas.microsoft.com/office/drawing/2014/main" id="{2DC2029B-BA54-0FF6-152B-B3BE72A9F7B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231500" y="5819629"/>
            <a:ext cx="3886475" cy="1038371"/>
          </a:xfrm>
          <a:prstGeom prst="rect">
            <a:avLst/>
          </a:prstGeom>
        </p:spPr>
      </p:pic>
      <p:sp>
        <p:nvSpPr>
          <p:cNvPr id="3" name="テキスト ボックス 2">
            <a:extLst>
              <a:ext uri="{FF2B5EF4-FFF2-40B4-BE49-F238E27FC236}">
                <a16:creationId xmlns:a16="http://schemas.microsoft.com/office/drawing/2014/main" id="{D9255772-1383-E8B9-3E55-E862C6EB1284}"/>
              </a:ext>
            </a:extLst>
          </p:cNvPr>
          <p:cNvSpPr txBox="1"/>
          <p:nvPr/>
        </p:nvSpPr>
        <p:spPr>
          <a:xfrm>
            <a:off x="3523665" y="6591790"/>
            <a:ext cx="4402277" cy="230832"/>
          </a:xfrm>
          <a:prstGeom prst="rect">
            <a:avLst/>
          </a:prstGeom>
          <a:noFill/>
        </p:spPr>
        <p:txBody>
          <a:bodyPr wrap="square" rtlCol="0">
            <a:spAutoFit/>
          </a:bodyPr>
          <a:lstStyle/>
          <a:p>
            <a:r>
              <a:rPr kumimoji="1" lang="en-US" altLang="ja-JP" sz="900" dirty="0"/>
              <a:t>[</a:t>
            </a:r>
            <a:r>
              <a:rPr lang="ja-JP" altLang="en-US" sz="900" dirty="0"/>
              <a:t>出</a:t>
            </a:r>
            <a:r>
              <a:rPr kumimoji="1" lang="ja-JP" altLang="en-US" sz="900" dirty="0"/>
              <a:t>典</a:t>
            </a:r>
            <a:r>
              <a:rPr kumimoji="1" lang="en-US" altLang="ja-JP" sz="900" dirty="0"/>
              <a:t>]:https://ieeexplore.ieee.org/stamp/</a:t>
            </a:r>
            <a:r>
              <a:rPr kumimoji="1" lang="en-US" altLang="ja-JP" sz="900" dirty="0" err="1"/>
              <a:t>stamp.jsp?tp</a:t>
            </a:r>
            <a:r>
              <a:rPr kumimoji="1" lang="en-US" altLang="ja-JP" sz="900" dirty="0"/>
              <a:t>=&amp;</a:t>
            </a:r>
            <a:r>
              <a:rPr kumimoji="1" lang="en-US" altLang="ja-JP" sz="900" dirty="0" err="1"/>
              <a:t>arnumber</a:t>
            </a:r>
            <a:r>
              <a:rPr kumimoji="1" lang="en-US" altLang="ja-JP" sz="900" dirty="0"/>
              <a:t>=6691949</a:t>
            </a:r>
            <a:endParaRPr kumimoji="1" lang="ja-JP" altLang="en-US" sz="900" dirty="0"/>
          </a:p>
        </p:txBody>
      </p:sp>
      <p:sp>
        <p:nvSpPr>
          <p:cNvPr id="5" name="テキスト ボックス 4">
            <a:extLst>
              <a:ext uri="{FF2B5EF4-FFF2-40B4-BE49-F238E27FC236}">
                <a16:creationId xmlns:a16="http://schemas.microsoft.com/office/drawing/2014/main" id="{8A1F0EE5-910D-EF04-4774-240B9C611DA6}"/>
              </a:ext>
            </a:extLst>
          </p:cNvPr>
          <p:cNvSpPr txBox="1"/>
          <p:nvPr/>
        </p:nvSpPr>
        <p:spPr>
          <a:xfrm>
            <a:off x="3523665" y="6376346"/>
            <a:ext cx="4402277" cy="215444"/>
          </a:xfrm>
          <a:prstGeom prst="rect">
            <a:avLst/>
          </a:prstGeom>
          <a:noFill/>
        </p:spPr>
        <p:txBody>
          <a:bodyPr wrap="square" rtlCol="0">
            <a:spAutoFit/>
          </a:bodyPr>
          <a:lstStyle/>
          <a:p>
            <a:r>
              <a:rPr kumimoji="1" lang="en-US" altLang="ja-JP" sz="800" dirty="0"/>
              <a:t>[</a:t>
            </a:r>
            <a:r>
              <a:rPr kumimoji="1" lang="ja-JP" altLang="en-US" sz="800" dirty="0"/>
              <a:t>出典</a:t>
            </a:r>
            <a:r>
              <a:rPr kumimoji="1" lang="en-US" altLang="ja-JP" sz="800" dirty="0"/>
              <a:t>]:</a:t>
            </a:r>
            <a:r>
              <a:rPr lang="ja-JP" altLang="en-US" sz="800" dirty="0"/>
              <a:t>四元数自己組織化マップに基づく 偏波リモートセンシングによる 人体動作の分類</a:t>
            </a:r>
            <a:endParaRPr kumimoji="1" lang="ja-JP" altLang="en-US" sz="800" dirty="0"/>
          </a:p>
        </p:txBody>
      </p:sp>
    </p:spTree>
    <p:extLst>
      <p:ext uri="{BB962C8B-B14F-4D97-AF65-F5344CB8AC3E}">
        <p14:creationId xmlns:p14="http://schemas.microsoft.com/office/powerpoint/2010/main" val="195332896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9AAA8CC6-C2F7-A25B-A5D7-58BE577889E1}"/>
              </a:ext>
            </a:extLst>
          </p:cNvPr>
          <p:cNvSpPr>
            <a:spLocks noGrp="1"/>
          </p:cNvSpPr>
          <p:nvPr>
            <p:ph type="sldNum" sz="quarter" idx="12"/>
          </p:nvPr>
        </p:nvSpPr>
        <p:spPr/>
        <p:txBody>
          <a:bodyPr/>
          <a:lstStyle/>
          <a:p>
            <a:fld id="{AB492E1D-532B-4343-855D-235CD69FFFAA}" type="slidenum">
              <a:rPr lang="ja-JP" altLang="en-US" smtClean="0"/>
              <a:pPr/>
              <a:t>77</a:t>
            </a:fld>
            <a:endParaRPr lang="ja-JP" altLang="en-US" dirty="0"/>
          </a:p>
        </p:txBody>
      </p:sp>
      <p:pic>
        <p:nvPicPr>
          <p:cNvPr id="4" name="図 3" descr="ダイアグラム&#10;&#10;自動的に生成された説明">
            <a:extLst>
              <a:ext uri="{FF2B5EF4-FFF2-40B4-BE49-F238E27FC236}">
                <a16:creationId xmlns:a16="http://schemas.microsoft.com/office/drawing/2014/main" id="{74A18DF4-0953-B58A-D19B-F278E3FF6E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75224"/>
            <a:ext cx="4187450" cy="3140588"/>
          </a:xfrm>
          <a:prstGeom prst="rect">
            <a:avLst/>
          </a:prstGeom>
        </p:spPr>
      </p:pic>
      <p:pic>
        <p:nvPicPr>
          <p:cNvPr id="6" name="図 5" descr="ダイアグラム&#10;&#10;自動的に生成された説明">
            <a:extLst>
              <a:ext uri="{FF2B5EF4-FFF2-40B4-BE49-F238E27FC236}">
                <a16:creationId xmlns:a16="http://schemas.microsoft.com/office/drawing/2014/main" id="{E10F3C66-8C27-385B-C736-033F621DFB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09662" y="37612"/>
            <a:ext cx="4287749" cy="3215812"/>
          </a:xfrm>
          <a:prstGeom prst="rect">
            <a:avLst/>
          </a:prstGeom>
        </p:spPr>
      </p:pic>
      <p:pic>
        <p:nvPicPr>
          <p:cNvPr id="8" name="図 7" descr="グラフ&#10;&#10;自動的に生成された説明">
            <a:extLst>
              <a:ext uri="{FF2B5EF4-FFF2-40B4-BE49-F238E27FC236}">
                <a16:creationId xmlns:a16="http://schemas.microsoft.com/office/drawing/2014/main" id="{BADE5F66-60CF-7A0B-B897-C7B04D54767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9039" y="0"/>
            <a:ext cx="4152961" cy="3507769"/>
          </a:xfrm>
          <a:prstGeom prst="rect">
            <a:avLst/>
          </a:prstGeom>
        </p:spPr>
      </p:pic>
      <p:pic>
        <p:nvPicPr>
          <p:cNvPr id="10" name="図 9" descr="ダイアグラム, 概略図&#10;&#10;自動的に生成された説明">
            <a:extLst>
              <a:ext uri="{FF2B5EF4-FFF2-40B4-BE49-F238E27FC236}">
                <a16:creationId xmlns:a16="http://schemas.microsoft.com/office/drawing/2014/main" id="{AAB77DA2-971F-71E8-1436-8D614D0296D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39039" y="3717412"/>
            <a:ext cx="4187450" cy="3140588"/>
          </a:xfrm>
          <a:prstGeom prst="rect">
            <a:avLst/>
          </a:prstGeom>
        </p:spPr>
      </p:pic>
      <p:pic>
        <p:nvPicPr>
          <p:cNvPr id="16" name="図 15" descr="グラフ, ダイアグラム&#10;&#10;自動的に生成された説明">
            <a:extLst>
              <a:ext uri="{FF2B5EF4-FFF2-40B4-BE49-F238E27FC236}">
                <a16:creationId xmlns:a16="http://schemas.microsoft.com/office/drawing/2014/main" id="{CC210230-7ACA-174A-BC0B-00D93877941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4113" y="3626160"/>
            <a:ext cx="4287750" cy="3215813"/>
          </a:xfrm>
          <a:prstGeom prst="rect">
            <a:avLst/>
          </a:prstGeom>
        </p:spPr>
      </p:pic>
      <p:pic>
        <p:nvPicPr>
          <p:cNvPr id="20" name="図 19" descr="グラフ&#10;&#10;自動的に生成された説明">
            <a:extLst>
              <a:ext uri="{FF2B5EF4-FFF2-40B4-BE49-F238E27FC236}">
                <a16:creationId xmlns:a16="http://schemas.microsoft.com/office/drawing/2014/main" id="{8F4CEE3B-218A-E7C0-2D18-85915A39353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293452" y="15766"/>
            <a:ext cx="3898548" cy="3492003"/>
          </a:xfrm>
          <a:prstGeom prst="rect">
            <a:avLst/>
          </a:prstGeom>
        </p:spPr>
      </p:pic>
      <p:pic>
        <p:nvPicPr>
          <p:cNvPr id="22" name="図 21" descr="グラフ&#10;&#10;自動的に生成された説明">
            <a:extLst>
              <a:ext uri="{FF2B5EF4-FFF2-40B4-BE49-F238E27FC236}">
                <a16:creationId xmlns:a16="http://schemas.microsoft.com/office/drawing/2014/main" id="{D72EF3A4-7CAB-685E-2984-9E9A8782163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159811" y="3679800"/>
            <a:ext cx="4187450" cy="3140588"/>
          </a:xfrm>
          <a:prstGeom prst="rect">
            <a:avLst/>
          </a:prstGeom>
        </p:spPr>
      </p:pic>
    </p:spTree>
    <p:extLst>
      <p:ext uri="{BB962C8B-B14F-4D97-AF65-F5344CB8AC3E}">
        <p14:creationId xmlns:p14="http://schemas.microsoft.com/office/powerpoint/2010/main" val="210808136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4BD3CA6A-4CBD-C970-DDF6-AC9214245744}"/>
              </a:ext>
            </a:extLst>
          </p:cNvPr>
          <p:cNvSpPr>
            <a:spLocks noGrp="1"/>
          </p:cNvSpPr>
          <p:nvPr>
            <p:ph type="sldNum" sz="quarter" idx="12"/>
          </p:nvPr>
        </p:nvSpPr>
        <p:spPr/>
        <p:txBody>
          <a:bodyPr/>
          <a:lstStyle/>
          <a:p>
            <a:fld id="{AB492E1D-532B-4343-855D-235CD69FFFAA}" type="slidenum">
              <a:rPr lang="ja-JP" altLang="en-US" smtClean="0"/>
              <a:pPr/>
              <a:t>78</a:t>
            </a:fld>
            <a:endParaRPr lang="ja-JP" altLang="en-US" dirty="0"/>
          </a:p>
        </p:txBody>
      </p:sp>
      <p:pic>
        <p:nvPicPr>
          <p:cNvPr id="4" name="図 3" descr="グラフ, バブル チャート&#10;&#10;自動的に生成された説明">
            <a:extLst>
              <a:ext uri="{FF2B5EF4-FFF2-40B4-BE49-F238E27FC236}">
                <a16:creationId xmlns:a16="http://schemas.microsoft.com/office/drawing/2014/main" id="{A0DBD8D8-8FB9-4C92-766D-5DBED1FF26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866"/>
            <a:ext cx="4084681" cy="3062565"/>
          </a:xfrm>
          <a:prstGeom prst="rect">
            <a:avLst/>
          </a:prstGeom>
        </p:spPr>
      </p:pic>
      <p:pic>
        <p:nvPicPr>
          <p:cNvPr id="6" name="図 5" descr="グラフ&#10;&#10;自動的に生成された説明">
            <a:extLst>
              <a:ext uri="{FF2B5EF4-FFF2-40B4-BE49-F238E27FC236}">
                <a16:creationId xmlns:a16="http://schemas.microsoft.com/office/drawing/2014/main" id="{CE6BC189-8709-504B-0A32-AA52BE8FA2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84682" y="-866"/>
            <a:ext cx="4083419" cy="3062565"/>
          </a:xfrm>
          <a:prstGeom prst="rect">
            <a:avLst/>
          </a:prstGeom>
        </p:spPr>
      </p:pic>
      <p:pic>
        <p:nvPicPr>
          <p:cNvPr id="8" name="図 7" descr="ダイアグラム&#10;&#10;自動的に生成された説明">
            <a:extLst>
              <a:ext uri="{FF2B5EF4-FFF2-40B4-BE49-F238E27FC236}">
                <a16:creationId xmlns:a16="http://schemas.microsoft.com/office/drawing/2014/main" id="{F222851D-11C6-A03F-31B8-3B4CB2015B5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22792" y="0"/>
            <a:ext cx="4082265" cy="3061699"/>
          </a:xfrm>
          <a:prstGeom prst="rect">
            <a:avLst/>
          </a:prstGeom>
        </p:spPr>
      </p:pic>
      <p:pic>
        <p:nvPicPr>
          <p:cNvPr id="10" name="図 9" descr="ダイアグラム, 概略図&#10;&#10;自動的に生成された説明">
            <a:extLst>
              <a:ext uri="{FF2B5EF4-FFF2-40B4-BE49-F238E27FC236}">
                <a16:creationId xmlns:a16="http://schemas.microsoft.com/office/drawing/2014/main" id="{AB3B1A8D-7DF7-2930-F376-65897683EC6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28265" y="3354512"/>
            <a:ext cx="4671317" cy="3503488"/>
          </a:xfrm>
          <a:prstGeom prst="rect">
            <a:avLst/>
          </a:prstGeom>
        </p:spPr>
      </p:pic>
      <p:pic>
        <p:nvPicPr>
          <p:cNvPr id="12" name="図 11" descr="グラフ&#10;&#10;自動的に生成された説明">
            <a:extLst>
              <a:ext uri="{FF2B5EF4-FFF2-40B4-BE49-F238E27FC236}">
                <a16:creationId xmlns:a16="http://schemas.microsoft.com/office/drawing/2014/main" id="{B68B1590-5AAA-775D-1C6C-1AAB47780F2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3429000"/>
            <a:ext cx="4573154" cy="3429866"/>
          </a:xfrm>
          <a:prstGeom prst="rect">
            <a:avLst/>
          </a:prstGeom>
        </p:spPr>
      </p:pic>
      <p:pic>
        <p:nvPicPr>
          <p:cNvPr id="14" name="図 13" descr="グラフ, ダイアグラム&#10;&#10;自動的に生成された説明">
            <a:extLst>
              <a:ext uri="{FF2B5EF4-FFF2-40B4-BE49-F238E27FC236}">
                <a16:creationId xmlns:a16="http://schemas.microsoft.com/office/drawing/2014/main" id="{09ABA99A-9590-34CB-1602-CDAAC46F18A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832260" y="3796301"/>
            <a:ext cx="4082265" cy="3061699"/>
          </a:xfrm>
          <a:prstGeom prst="rect">
            <a:avLst/>
          </a:prstGeom>
        </p:spPr>
      </p:pic>
    </p:spTree>
    <p:extLst>
      <p:ext uri="{BB962C8B-B14F-4D97-AF65-F5344CB8AC3E}">
        <p14:creationId xmlns:p14="http://schemas.microsoft.com/office/powerpoint/2010/main" val="81666483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1893990A-FD9C-61BD-5CBB-8653BBB49FD0}"/>
              </a:ext>
            </a:extLst>
          </p:cNvPr>
          <p:cNvSpPr>
            <a:spLocks noGrp="1"/>
          </p:cNvSpPr>
          <p:nvPr>
            <p:ph type="sldNum" sz="quarter" idx="12"/>
          </p:nvPr>
        </p:nvSpPr>
        <p:spPr/>
        <p:txBody>
          <a:bodyPr/>
          <a:lstStyle/>
          <a:p>
            <a:fld id="{AB492E1D-532B-4343-855D-235CD69FFFAA}" type="slidenum">
              <a:rPr lang="ja-JP" altLang="en-US" smtClean="0"/>
              <a:pPr/>
              <a:t>79</a:t>
            </a:fld>
            <a:endParaRPr lang="ja-JP" altLang="en-US" dirty="0"/>
          </a:p>
        </p:txBody>
      </p:sp>
      <p:pic>
        <p:nvPicPr>
          <p:cNvPr id="6" name="図 5" descr="グラフ&#10;&#10;自動的に生成された説明">
            <a:extLst>
              <a:ext uri="{FF2B5EF4-FFF2-40B4-BE49-F238E27FC236}">
                <a16:creationId xmlns:a16="http://schemas.microsoft.com/office/drawing/2014/main" id="{D40B1334-FA85-7AC5-173E-E48EE440E2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013" y="0"/>
            <a:ext cx="8468264" cy="6858000"/>
          </a:xfrm>
          <a:prstGeom prst="rect">
            <a:avLst/>
          </a:prstGeom>
        </p:spPr>
      </p:pic>
    </p:spTree>
    <p:extLst>
      <p:ext uri="{BB962C8B-B14F-4D97-AF65-F5344CB8AC3E}">
        <p14:creationId xmlns:p14="http://schemas.microsoft.com/office/powerpoint/2010/main" val="40929227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0C9D16E-7B44-74C9-8E30-72CA5F4A190C}"/>
              </a:ext>
            </a:extLst>
          </p:cNvPr>
          <p:cNvSpPr>
            <a:spLocks noGrp="1"/>
          </p:cNvSpPr>
          <p:nvPr>
            <p:ph type="title"/>
          </p:nvPr>
        </p:nvSpPr>
        <p:spPr>
          <a:xfrm>
            <a:off x="838200" y="365125"/>
            <a:ext cx="10515600" cy="511175"/>
          </a:xfrm>
        </p:spPr>
        <p:txBody>
          <a:bodyPr>
            <a:normAutofit/>
          </a:bodyPr>
          <a:lstStyle/>
          <a:p>
            <a:r>
              <a:rPr kumimoji="1" lang="ja-JP" altLang="en-US" sz="2800" dirty="0"/>
              <a:t>シミュレーション結果</a:t>
            </a:r>
            <a:r>
              <a:rPr kumimoji="1" lang="en-US" altLang="ja-JP" sz="2800" dirty="0"/>
              <a:t>(</a:t>
            </a:r>
            <a:r>
              <a:rPr kumimoji="1" lang="ja-JP" altLang="en-US" sz="2800" dirty="0"/>
              <a:t>垂直偏波</a:t>
            </a:r>
            <a:r>
              <a:rPr kumimoji="1" lang="en-US" altLang="ja-JP" sz="2800" dirty="0"/>
              <a:t>)</a:t>
            </a:r>
            <a:endParaRPr kumimoji="1" lang="ja-JP" altLang="en-US" sz="2800" dirty="0"/>
          </a:p>
        </p:txBody>
      </p:sp>
      <p:sp>
        <p:nvSpPr>
          <p:cNvPr id="3" name="スライド番号プレースホルダー 2">
            <a:extLst>
              <a:ext uri="{FF2B5EF4-FFF2-40B4-BE49-F238E27FC236}">
                <a16:creationId xmlns:a16="http://schemas.microsoft.com/office/drawing/2014/main" id="{FF421E3C-9C15-C1AF-9C9C-24B231920B71}"/>
              </a:ext>
            </a:extLst>
          </p:cNvPr>
          <p:cNvSpPr>
            <a:spLocks noGrp="1"/>
          </p:cNvSpPr>
          <p:nvPr>
            <p:ph type="sldNum" sz="quarter" idx="12"/>
          </p:nvPr>
        </p:nvSpPr>
        <p:spPr/>
        <p:txBody>
          <a:bodyPr/>
          <a:lstStyle/>
          <a:p>
            <a:fld id="{AB492E1D-532B-4343-855D-235CD69FFFAA}" type="slidenum">
              <a:rPr kumimoji="1" lang="ja-JP" altLang="en-US" smtClean="0"/>
              <a:t>8</a:t>
            </a:fld>
            <a:endParaRPr kumimoji="1" lang="ja-JP" altLang="en-US"/>
          </a:p>
        </p:txBody>
      </p:sp>
      <p:pic>
        <p:nvPicPr>
          <p:cNvPr id="56" name="図 55">
            <a:extLst>
              <a:ext uri="{FF2B5EF4-FFF2-40B4-BE49-F238E27FC236}">
                <a16:creationId xmlns:a16="http://schemas.microsoft.com/office/drawing/2014/main" id="{336C4892-296E-6268-0627-9D25D7701A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990267"/>
            <a:ext cx="3143749" cy="2095833"/>
          </a:xfrm>
          <a:prstGeom prst="rect">
            <a:avLst/>
          </a:prstGeom>
        </p:spPr>
      </p:pic>
      <p:pic>
        <p:nvPicPr>
          <p:cNvPr id="64" name="図 63">
            <a:extLst>
              <a:ext uri="{FF2B5EF4-FFF2-40B4-BE49-F238E27FC236}">
                <a16:creationId xmlns:a16="http://schemas.microsoft.com/office/drawing/2014/main" id="{9D5A31F7-31C3-B4FB-6855-7145C704E6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0464" y="941221"/>
            <a:ext cx="3143750" cy="2095834"/>
          </a:xfrm>
          <a:prstGeom prst="rect">
            <a:avLst/>
          </a:prstGeom>
        </p:spPr>
      </p:pic>
      <p:pic>
        <p:nvPicPr>
          <p:cNvPr id="66" name="図 65">
            <a:extLst>
              <a:ext uri="{FF2B5EF4-FFF2-40B4-BE49-F238E27FC236}">
                <a16:creationId xmlns:a16="http://schemas.microsoft.com/office/drawing/2014/main" id="{874D149F-C6A0-1E87-90D5-5A2E1DE2F76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17270" y="876300"/>
            <a:ext cx="3241132" cy="2160755"/>
          </a:xfrm>
          <a:prstGeom prst="rect">
            <a:avLst/>
          </a:prstGeom>
        </p:spPr>
      </p:pic>
      <p:pic>
        <p:nvPicPr>
          <p:cNvPr id="68" name="図 67">
            <a:extLst>
              <a:ext uri="{FF2B5EF4-FFF2-40B4-BE49-F238E27FC236}">
                <a16:creationId xmlns:a16="http://schemas.microsoft.com/office/drawing/2014/main" id="{8DCCA143-E9EB-8A34-4E39-7B148A3F737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8200" y="3429000"/>
            <a:ext cx="3143749" cy="2095833"/>
          </a:xfrm>
          <a:prstGeom prst="rect">
            <a:avLst/>
          </a:prstGeom>
        </p:spPr>
      </p:pic>
      <p:pic>
        <p:nvPicPr>
          <p:cNvPr id="70" name="図 69">
            <a:extLst>
              <a:ext uri="{FF2B5EF4-FFF2-40B4-BE49-F238E27FC236}">
                <a16:creationId xmlns:a16="http://schemas.microsoft.com/office/drawing/2014/main" id="{83D57C92-7345-6D59-9B05-9CFB9980AF8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00464" y="3429000"/>
            <a:ext cx="3241132" cy="2160755"/>
          </a:xfrm>
          <a:prstGeom prst="rect">
            <a:avLst/>
          </a:prstGeom>
        </p:spPr>
      </p:pic>
      <p:pic>
        <p:nvPicPr>
          <p:cNvPr id="72" name="図 71">
            <a:extLst>
              <a:ext uri="{FF2B5EF4-FFF2-40B4-BE49-F238E27FC236}">
                <a16:creationId xmlns:a16="http://schemas.microsoft.com/office/drawing/2014/main" id="{52088954-52BD-1A3A-D98B-9DF9C1E43AA4}"/>
              </a:ext>
            </a:extLst>
          </p:cNvPr>
          <p:cNvPicPr>
            <a:picLocks noChangeAspect="1"/>
          </p:cNvPicPr>
          <p:nvPr/>
        </p:nvPicPr>
        <p:blipFill rotWithShape="1">
          <a:blip r:embed="rId7">
            <a:extLst>
              <a:ext uri="{28A0092B-C50C-407E-A947-70E740481C1C}">
                <a14:useLocalDpi xmlns:a14="http://schemas.microsoft.com/office/drawing/2010/main" val="0"/>
              </a:ext>
            </a:extLst>
          </a:blip>
          <a:srcRect l="45234" t="33333" r="26875" b="18493"/>
          <a:stretch/>
        </p:blipFill>
        <p:spPr>
          <a:xfrm>
            <a:off x="6844214" y="3305177"/>
            <a:ext cx="2576012" cy="2502778"/>
          </a:xfrm>
          <a:prstGeom prst="rect">
            <a:avLst/>
          </a:prstGeom>
        </p:spPr>
      </p:pic>
    </p:spTree>
    <p:extLst>
      <p:ext uri="{BB962C8B-B14F-4D97-AF65-F5344CB8AC3E}">
        <p14:creationId xmlns:p14="http://schemas.microsoft.com/office/powerpoint/2010/main" val="106218991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392BCA37-0EDE-1330-4079-12975678012F}"/>
              </a:ext>
            </a:extLst>
          </p:cNvPr>
          <p:cNvSpPr>
            <a:spLocks noGrp="1"/>
          </p:cNvSpPr>
          <p:nvPr>
            <p:ph type="sldNum" sz="quarter" idx="12"/>
          </p:nvPr>
        </p:nvSpPr>
        <p:spPr/>
        <p:txBody>
          <a:bodyPr/>
          <a:lstStyle/>
          <a:p>
            <a:fld id="{AB492E1D-532B-4343-855D-235CD69FFFAA}" type="slidenum">
              <a:rPr lang="ja-JP" altLang="en-US" smtClean="0"/>
              <a:pPr/>
              <a:t>80</a:t>
            </a:fld>
            <a:endParaRPr lang="ja-JP" altLang="en-US" dirty="0"/>
          </a:p>
        </p:txBody>
      </p:sp>
      <p:pic>
        <p:nvPicPr>
          <p:cNvPr id="4" name="図 3" descr="グラフ&#10;&#10;自動的に生成された説明">
            <a:extLst>
              <a:ext uri="{FF2B5EF4-FFF2-40B4-BE49-F238E27FC236}">
                <a16:creationId xmlns:a16="http://schemas.microsoft.com/office/drawing/2014/main" id="{48823542-7F49-EB5F-6653-EDCA5DA6D8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6157519" cy="6858000"/>
          </a:xfrm>
          <a:prstGeom prst="rect">
            <a:avLst/>
          </a:prstGeom>
        </p:spPr>
      </p:pic>
      <p:pic>
        <p:nvPicPr>
          <p:cNvPr id="6" name="図 5" descr="グラフ, バブル チャート&#10;&#10;自動的に生成された説明">
            <a:extLst>
              <a:ext uri="{FF2B5EF4-FFF2-40B4-BE49-F238E27FC236}">
                <a16:creationId xmlns:a16="http://schemas.microsoft.com/office/drawing/2014/main" id="{FF2D5399-C7EA-4F7B-7364-30441C720B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94076" y="0"/>
            <a:ext cx="6397924" cy="6858000"/>
          </a:xfrm>
          <a:prstGeom prst="rect">
            <a:avLst/>
          </a:prstGeom>
        </p:spPr>
      </p:pic>
    </p:spTree>
    <p:extLst>
      <p:ext uri="{BB962C8B-B14F-4D97-AF65-F5344CB8AC3E}">
        <p14:creationId xmlns:p14="http://schemas.microsoft.com/office/powerpoint/2010/main" val="347084446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1C53A686-E351-1ADC-3B6B-58BBE37F9A95}"/>
              </a:ext>
            </a:extLst>
          </p:cNvPr>
          <p:cNvSpPr>
            <a:spLocks noGrp="1"/>
          </p:cNvSpPr>
          <p:nvPr>
            <p:ph type="sldNum" sz="quarter" idx="12"/>
          </p:nvPr>
        </p:nvSpPr>
        <p:spPr/>
        <p:txBody>
          <a:bodyPr/>
          <a:lstStyle/>
          <a:p>
            <a:fld id="{AB492E1D-532B-4343-855D-235CD69FFFAA}" type="slidenum">
              <a:rPr lang="ja-JP" altLang="en-US" smtClean="0"/>
              <a:pPr/>
              <a:t>81</a:t>
            </a:fld>
            <a:endParaRPr lang="ja-JP" altLang="en-US" dirty="0"/>
          </a:p>
        </p:txBody>
      </p:sp>
      <p:pic>
        <p:nvPicPr>
          <p:cNvPr id="4" name="図 3" descr="グラフ&#10;&#10;自動的に生成された説明">
            <a:extLst>
              <a:ext uri="{FF2B5EF4-FFF2-40B4-BE49-F238E27FC236}">
                <a16:creationId xmlns:a16="http://schemas.microsoft.com/office/drawing/2014/main" id="{128F4FB7-ED93-ED69-D21D-BFC6AA157C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446" y="220415"/>
            <a:ext cx="9336947" cy="4172787"/>
          </a:xfrm>
          <a:prstGeom prst="rect">
            <a:avLst/>
          </a:prstGeom>
        </p:spPr>
      </p:pic>
    </p:spTree>
    <p:extLst>
      <p:ext uri="{BB962C8B-B14F-4D97-AF65-F5344CB8AC3E}">
        <p14:creationId xmlns:p14="http://schemas.microsoft.com/office/powerpoint/2010/main" val="354168968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A6ECEB8D-8632-EA9C-153C-F8FD99B11031}"/>
              </a:ext>
            </a:extLst>
          </p:cNvPr>
          <p:cNvSpPr>
            <a:spLocks noGrp="1"/>
          </p:cNvSpPr>
          <p:nvPr>
            <p:ph type="sldNum" sz="quarter" idx="12"/>
          </p:nvPr>
        </p:nvSpPr>
        <p:spPr/>
        <p:txBody>
          <a:bodyPr/>
          <a:lstStyle/>
          <a:p>
            <a:fld id="{AB492E1D-532B-4343-855D-235CD69FFFAA}" type="slidenum">
              <a:rPr lang="ja-JP" altLang="en-US" smtClean="0"/>
              <a:pPr/>
              <a:t>82</a:t>
            </a:fld>
            <a:endParaRPr lang="ja-JP" altLang="en-US" dirty="0"/>
          </a:p>
        </p:txBody>
      </p:sp>
      <p:pic>
        <p:nvPicPr>
          <p:cNvPr id="6" name="図 5" descr="グラフ&#10;&#10;自動的に生成された説明">
            <a:extLst>
              <a:ext uri="{FF2B5EF4-FFF2-40B4-BE49-F238E27FC236}">
                <a16:creationId xmlns:a16="http://schemas.microsoft.com/office/drawing/2014/main" id="{9A881AF8-E87B-A9FC-EB61-59A6C15B72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4748169" cy="3840845"/>
          </a:xfrm>
          <a:prstGeom prst="rect">
            <a:avLst/>
          </a:prstGeom>
        </p:spPr>
      </p:pic>
      <p:pic>
        <p:nvPicPr>
          <p:cNvPr id="8" name="図 7" descr="グラフ&#10;&#10;自動的に生成された説明">
            <a:extLst>
              <a:ext uri="{FF2B5EF4-FFF2-40B4-BE49-F238E27FC236}">
                <a16:creationId xmlns:a16="http://schemas.microsoft.com/office/drawing/2014/main" id="{727A9448-7C23-3FA4-3920-ED0BC34E89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08602" y="2310219"/>
            <a:ext cx="4742846" cy="4547781"/>
          </a:xfrm>
          <a:prstGeom prst="rect">
            <a:avLst/>
          </a:prstGeom>
        </p:spPr>
      </p:pic>
      <p:pic>
        <p:nvPicPr>
          <p:cNvPr id="10" name="図 9" descr="グラフ が含まれている画像&#10;&#10;自動的に生成された説明">
            <a:extLst>
              <a:ext uri="{FF2B5EF4-FFF2-40B4-BE49-F238E27FC236}">
                <a16:creationId xmlns:a16="http://schemas.microsoft.com/office/drawing/2014/main" id="{3A208E9F-EF74-739A-D3AE-9A01557DB7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69540" y="0"/>
            <a:ext cx="4222459" cy="4048797"/>
          </a:xfrm>
          <a:prstGeom prst="rect">
            <a:avLst/>
          </a:prstGeom>
        </p:spPr>
      </p:pic>
      <p:sp>
        <p:nvSpPr>
          <p:cNvPr id="11" name="テキスト ボックス 10">
            <a:extLst>
              <a:ext uri="{FF2B5EF4-FFF2-40B4-BE49-F238E27FC236}">
                <a16:creationId xmlns:a16="http://schemas.microsoft.com/office/drawing/2014/main" id="{B77BAC30-D544-F7BB-59DA-150075E94627}"/>
              </a:ext>
            </a:extLst>
          </p:cNvPr>
          <p:cNvSpPr txBox="1"/>
          <p:nvPr/>
        </p:nvSpPr>
        <p:spPr>
          <a:xfrm>
            <a:off x="5422785" y="1274254"/>
            <a:ext cx="1875637" cy="369332"/>
          </a:xfrm>
          <a:prstGeom prst="rect">
            <a:avLst/>
          </a:prstGeom>
          <a:noFill/>
        </p:spPr>
        <p:txBody>
          <a:bodyPr wrap="square" rtlCol="0">
            <a:spAutoFit/>
          </a:bodyPr>
          <a:lstStyle/>
          <a:p>
            <a:r>
              <a:rPr lang="en-US" altLang="ja-JP" dirty="0" err="1"/>
              <a:t>w</a:t>
            </a:r>
            <a:r>
              <a:rPr kumimoji="1" lang="en-US" altLang="ja-JP" dirty="0" err="1"/>
              <a:t>indow_size</a:t>
            </a:r>
            <a:r>
              <a:rPr kumimoji="1" lang="en-US" altLang="ja-JP" dirty="0"/>
              <a:t>=7</a:t>
            </a:r>
            <a:endParaRPr kumimoji="1" lang="ja-JP" altLang="en-US" dirty="0"/>
          </a:p>
        </p:txBody>
      </p:sp>
    </p:spTree>
    <p:extLst>
      <p:ext uri="{BB962C8B-B14F-4D97-AF65-F5344CB8AC3E}">
        <p14:creationId xmlns:p14="http://schemas.microsoft.com/office/powerpoint/2010/main" val="391063442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A6ECEB8D-8632-EA9C-153C-F8FD99B11031}"/>
              </a:ext>
            </a:extLst>
          </p:cNvPr>
          <p:cNvSpPr>
            <a:spLocks noGrp="1"/>
          </p:cNvSpPr>
          <p:nvPr>
            <p:ph type="sldNum" sz="quarter" idx="12"/>
          </p:nvPr>
        </p:nvSpPr>
        <p:spPr/>
        <p:txBody>
          <a:bodyPr/>
          <a:lstStyle/>
          <a:p>
            <a:fld id="{AB492E1D-532B-4343-855D-235CD69FFFAA}" type="slidenum">
              <a:rPr lang="ja-JP" altLang="en-US" smtClean="0"/>
              <a:pPr/>
              <a:t>83</a:t>
            </a:fld>
            <a:endParaRPr lang="ja-JP" altLang="en-US" dirty="0"/>
          </a:p>
        </p:txBody>
      </p:sp>
      <p:pic>
        <p:nvPicPr>
          <p:cNvPr id="6" name="図 5" descr="グラフ&#10;&#10;自動的に生成された説明">
            <a:extLst>
              <a:ext uri="{FF2B5EF4-FFF2-40B4-BE49-F238E27FC236}">
                <a16:creationId xmlns:a16="http://schemas.microsoft.com/office/drawing/2014/main" id="{9A881AF8-E87B-A9FC-EB61-59A6C15B72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4748169" cy="3840845"/>
          </a:xfrm>
          <a:prstGeom prst="rect">
            <a:avLst/>
          </a:prstGeom>
        </p:spPr>
      </p:pic>
      <p:pic>
        <p:nvPicPr>
          <p:cNvPr id="8" name="図 7" descr="グラフ&#10;&#10;自動的に生成された説明">
            <a:extLst>
              <a:ext uri="{FF2B5EF4-FFF2-40B4-BE49-F238E27FC236}">
                <a16:creationId xmlns:a16="http://schemas.microsoft.com/office/drawing/2014/main" id="{727A9448-7C23-3FA4-3920-ED0BC34E89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08602" y="2310219"/>
            <a:ext cx="4742846" cy="4547781"/>
          </a:xfrm>
          <a:prstGeom prst="rect">
            <a:avLst/>
          </a:prstGeom>
        </p:spPr>
      </p:pic>
      <p:pic>
        <p:nvPicPr>
          <p:cNvPr id="10" name="図 9" descr="グラフ が含まれている画像&#10;&#10;自動的に生成された説明">
            <a:extLst>
              <a:ext uri="{FF2B5EF4-FFF2-40B4-BE49-F238E27FC236}">
                <a16:creationId xmlns:a16="http://schemas.microsoft.com/office/drawing/2014/main" id="{3A208E9F-EF74-739A-D3AE-9A01557DB7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69540" y="0"/>
            <a:ext cx="4222459" cy="4048797"/>
          </a:xfrm>
          <a:prstGeom prst="rect">
            <a:avLst/>
          </a:prstGeom>
        </p:spPr>
      </p:pic>
      <p:sp>
        <p:nvSpPr>
          <p:cNvPr id="11" name="テキスト ボックス 10">
            <a:extLst>
              <a:ext uri="{FF2B5EF4-FFF2-40B4-BE49-F238E27FC236}">
                <a16:creationId xmlns:a16="http://schemas.microsoft.com/office/drawing/2014/main" id="{B77BAC30-D544-F7BB-59DA-150075E94627}"/>
              </a:ext>
            </a:extLst>
          </p:cNvPr>
          <p:cNvSpPr txBox="1"/>
          <p:nvPr/>
        </p:nvSpPr>
        <p:spPr>
          <a:xfrm>
            <a:off x="5422785" y="1274254"/>
            <a:ext cx="1875637" cy="369332"/>
          </a:xfrm>
          <a:prstGeom prst="rect">
            <a:avLst/>
          </a:prstGeom>
          <a:noFill/>
        </p:spPr>
        <p:txBody>
          <a:bodyPr wrap="square" rtlCol="0">
            <a:spAutoFit/>
          </a:bodyPr>
          <a:lstStyle/>
          <a:p>
            <a:r>
              <a:rPr lang="en-US" altLang="ja-JP" dirty="0" err="1"/>
              <a:t>w</a:t>
            </a:r>
            <a:r>
              <a:rPr kumimoji="1" lang="en-US" altLang="ja-JP" dirty="0" err="1"/>
              <a:t>indow_size</a:t>
            </a:r>
            <a:r>
              <a:rPr kumimoji="1" lang="en-US" altLang="ja-JP" dirty="0"/>
              <a:t>=5</a:t>
            </a:r>
          </a:p>
        </p:txBody>
      </p:sp>
      <p:pic>
        <p:nvPicPr>
          <p:cNvPr id="4" name="図 3" descr="グラフ&#10;&#10;低い精度で自動的に生成された説明">
            <a:extLst>
              <a:ext uri="{FF2B5EF4-FFF2-40B4-BE49-F238E27FC236}">
                <a16:creationId xmlns:a16="http://schemas.microsoft.com/office/drawing/2014/main" id="{F95C9183-BFFB-3CAD-DCBB-914E8AAF306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4703018" cy="3917659"/>
          </a:xfrm>
          <a:prstGeom prst="rect">
            <a:avLst/>
          </a:prstGeom>
        </p:spPr>
      </p:pic>
      <p:pic>
        <p:nvPicPr>
          <p:cNvPr id="12" name="図 11" descr="ダイアグラム&#10;&#10;自動的に生成された説明">
            <a:extLst>
              <a:ext uri="{FF2B5EF4-FFF2-40B4-BE49-F238E27FC236}">
                <a16:creationId xmlns:a16="http://schemas.microsoft.com/office/drawing/2014/main" id="{A3171954-DFC3-3EDF-019E-9B59C5F577E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88984" y="0"/>
            <a:ext cx="4703018" cy="3917659"/>
          </a:xfrm>
          <a:prstGeom prst="rect">
            <a:avLst/>
          </a:prstGeom>
        </p:spPr>
      </p:pic>
      <p:pic>
        <p:nvPicPr>
          <p:cNvPr id="7" name="図 6" descr="グラフ&#10;&#10;自動的に生成された説明">
            <a:extLst>
              <a:ext uri="{FF2B5EF4-FFF2-40B4-BE49-F238E27FC236}">
                <a16:creationId xmlns:a16="http://schemas.microsoft.com/office/drawing/2014/main" id="{404B5275-54FC-2F37-DE1A-AF99A10065F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015530" y="2383265"/>
            <a:ext cx="4328989" cy="4248425"/>
          </a:xfrm>
          <a:prstGeom prst="rect">
            <a:avLst/>
          </a:prstGeom>
        </p:spPr>
      </p:pic>
    </p:spTree>
    <p:extLst>
      <p:ext uri="{BB962C8B-B14F-4D97-AF65-F5344CB8AC3E}">
        <p14:creationId xmlns:p14="http://schemas.microsoft.com/office/powerpoint/2010/main" val="118085546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A6ECEB8D-8632-EA9C-153C-F8FD99B11031}"/>
              </a:ext>
            </a:extLst>
          </p:cNvPr>
          <p:cNvSpPr>
            <a:spLocks noGrp="1"/>
          </p:cNvSpPr>
          <p:nvPr>
            <p:ph type="sldNum" sz="quarter" idx="12"/>
          </p:nvPr>
        </p:nvSpPr>
        <p:spPr/>
        <p:txBody>
          <a:bodyPr/>
          <a:lstStyle/>
          <a:p>
            <a:fld id="{AB492E1D-532B-4343-855D-235CD69FFFAA}" type="slidenum">
              <a:rPr lang="ja-JP" altLang="en-US" smtClean="0"/>
              <a:pPr/>
              <a:t>84</a:t>
            </a:fld>
            <a:endParaRPr lang="ja-JP" altLang="en-US" dirty="0"/>
          </a:p>
        </p:txBody>
      </p:sp>
      <p:pic>
        <p:nvPicPr>
          <p:cNvPr id="6" name="図 5" descr="グラフ&#10;&#10;自動的に生成された説明">
            <a:extLst>
              <a:ext uri="{FF2B5EF4-FFF2-40B4-BE49-F238E27FC236}">
                <a16:creationId xmlns:a16="http://schemas.microsoft.com/office/drawing/2014/main" id="{9A881AF8-E87B-A9FC-EB61-59A6C15B72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4748169" cy="3840845"/>
          </a:xfrm>
          <a:prstGeom prst="rect">
            <a:avLst/>
          </a:prstGeom>
        </p:spPr>
      </p:pic>
      <p:pic>
        <p:nvPicPr>
          <p:cNvPr id="8" name="図 7" descr="グラフ&#10;&#10;自動的に生成された説明">
            <a:extLst>
              <a:ext uri="{FF2B5EF4-FFF2-40B4-BE49-F238E27FC236}">
                <a16:creationId xmlns:a16="http://schemas.microsoft.com/office/drawing/2014/main" id="{727A9448-7C23-3FA4-3920-ED0BC34E89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08602" y="2310219"/>
            <a:ext cx="4742846" cy="4547781"/>
          </a:xfrm>
          <a:prstGeom prst="rect">
            <a:avLst/>
          </a:prstGeom>
        </p:spPr>
      </p:pic>
      <p:pic>
        <p:nvPicPr>
          <p:cNvPr id="10" name="図 9" descr="グラフ が含まれている画像&#10;&#10;自動的に生成された説明">
            <a:extLst>
              <a:ext uri="{FF2B5EF4-FFF2-40B4-BE49-F238E27FC236}">
                <a16:creationId xmlns:a16="http://schemas.microsoft.com/office/drawing/2014/main" id="{3A208E9F-EF74-739A-D3AE-9A01557DB7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69540" y="0"/>
            <a:ext cx="4222459" cy="4048797"/>
          </a:xfrm>
          <a:prstGeom prst="rect">
            <a:avLst/>
          </a:prstGeom>
        </p:spPr>
      </p:pic>
      <p:sp>
        <p:nvSpPr>
          <p:cNvPr id="11" name="テキスト ボックス 10">
            <a:extLst>
              <a:ext uri="{FF2B5EF4-FFF2-40B4-BE49-F238E27FC236}">
                <a16:creationId xmlns:a16="http://schemas.microsoft.com/office/drawing/2014/main" id="{B77BAC30-D544-F7BB-59DA-150075E94627}"/>
              </a:ext>
            </a:extLst>
          </p:cNvPr>
          <p:cNvSpPr txBox="1"/>
          <p:nvPr/>
        </p:nvSpPr>
        <p:spPr>
          <a:xfrm>
            <a:off x="5093864" y="1475589"/>
            <a:ext cx="1875637" cy="369332"/>
          </a:xfrm>
          <a:prstGeom prst="rect">
            <a:avLst/>
          </a:prstGeom>
          <a:noFill/>
        </p:spPr>
        <p:txBody>
          <a:bodyPr wrap="square" rtlCol="0">
            <a:spAutoFit/>
          </a:bodyPr>
          <a:lstStyle/>
          <a:p>
            <a:r>
              <a:rPr lang="en-US" altLang="ja-JP" dirty="0" err="1"/>
              <a:t>w</a:t>
            </a:r>
            <a:r>
              <a:rPr kumimoji="1" lang="en-US" altLang="ja-JP" dirty="0" err="1"/>
              <a:t>indow_size</a:t>
            </a:r>
            <a:r>
              <a:rPr kumimoji="1" lang="en-US" altLang="ja-JP" dirty="0"/>
              <a:t>=7</a:t>
            </a:r>
            <a:endParaRPr kumimoji="1" lang="ja-JP" altLang="en-US" dirty="0"/>
          </a:p>
        </p:txBody>
      </p:sp>
      <p:pic>
        <p:nvPicPr>
          <p:cNvPr id="4" name="図 3">
            <a:extLst>
              <a:ext uri="{FF2B5EF4-FFF2-40B4-BE49-F238E27FC236}">
                <a16:creationId xmlns:a16="http://schemas.microsoft.com/office/drawing/2014/main" id="{9669CCF4-CD1A-514D-FE2B-DEF751856F5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55637"/>
            <a:ext cx="4328989" cy="3807217"/>
          </a:xfrm>
          <a:prstGeom prst="rect">
            <a:avLst/>
          </a:prstGeom>
        </p:spPr>
      </p:pic>
      <p:pic>
        <p:nvPicPr>
          <p:cNvPr id="12" name="図 11" descr="グラフ&#10;&#10;自動的に生成された説明">
            <a:extLst>
              <a:ext uri="{FF2B5EF4-FFF2-40B4-BE49-F238E27FC236}">
                <a16:creationId xmlns:a16="http://schemas.microsoft.com/office/drawing/2014/main" id="{D1808DF6-983B-B97A-A227-C82B719BAF9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580482" y="0"/>
            <a:ext cx="4611518" cy="4381861"/>
          </a:xfrm>
          <a:prstGeom prst="rect">
            <a:avLst/>
          </a:prstGeom>
        </p:spPr>
      </p:pic>
      <p:pic>
        <p:nvPicPr>
          <p:cNvPr id="7" name="図 6" descr="グラフ&#10;&#10;自動的に生成された説明">
            <a:extLst>
              <a:ext uri="{FF2B5EF4-FFF2-40B4-BE49-F238E27FC236}">
                <a16:creationId xmlns:a16="http://schemas.microsoft.com/office/drawing/2014/main" id="{D3CE76EF-5CD9-8DA6-46B0-DC2A47198AC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808601" y="2428411"/>
            <a:ext cx="4446165" cy="4381861"/>
          </a:xfrm>
          <a:prstGeom prst="rect">
            <a:avLst/>
          </a:prstGeom>
        </p:spPr>
      </p:pic>
    </p:spTree>
    <p:extLst>
      <p:ext uri="{BB962C8B-B14F-4D97-AF65-F5344CB8AC3E}">
        <p14:creationId xmlns:p14="http://schemas.microsoft.com/office/powerpoint/2010/main" val="26062945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A6ECEB8D-8632-EA9C-153C-F8FD99B11031}"/>
              </a:ext>
            </a:extLst>
          </p:cNvPr>
          <p:cNvSpPr>
            <a:spLocks noGrp="1"/>
          </p:cNvSpPr>
          <p:nvPr>
            <p:ph type="sldNum" sz="quarter" idx="12"/>
          </p:nvPr>
        </p:nvSpPr>
        <p:spPr/>
        <p:txBody>
          <a:bodyPr/>
          <a:lstStyle/>
          <a:p>
            <a:fld id="{AB492E1D-532B-4343-855D-235CD69FFFAA}" type="slidenum">
              <a:rPr lang="ja-JP" altLang="en-US" smtClean="0"/>
              <a:pPr/>
              <a:t>85</a:t>
            </a:fld>
            <a:endParaRPr lang="ja-JP" altLang="en-US" dirty="0"/>
          </a:p>
        </p:txBody>
      </p:sp>
      <p:pic>
        <p:nvPicPr>
          <p:cNvPr id="6" name="図 5" descr="グラフ&#10;&#10;自動的に生成された説明">
            <a:extLst>
              <a:ext uri="{FF2B5EF4-FFF2-40B4-BE49-F238E27FC236}">
                <a16:creationId xmlns:a16="http://schemas.microsoft.com/office/drawing/2014/main" id="{9A881AF8-E87B-A9FC-EB61-59A6C15B72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4748169" cy="3840845"/>
          </a:xfrm>
          <a:prstGeom prst="rect">
            <a:avLst/>
          </a:prstGeom>
        </p:spPr>
      </p:pic>
      <p:pic>
        <p:nvPicPr>
          <p:cNvPr id="10" name="図 9" descr="グラフ が含まれている画像&#10;&#10;自動的に生成された説明">
            <a:extLst>
              <a:ext uri="{FF2B5EF4-FFF2-40B4-BE49-F238E27FC236}">
                <a16:creationId xmlns:a16="http://schemas.microsoft.com/office/drawing/2014/main" id="{3A208E9F-EF74-739A-D3AE-9A01557DB7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69540" y="0"/>
            <a:ext cx="4222459" cy="4048797"/>
          </a:xfrm>
          <a:prstGeom prst="rect">
            <a:avLst/>
          </a:prstGeom>
        </p:spPr>
      </p:pic>
      <p:sp>
        <p:nvSpPr>
          <p:cNvPr id="11" name="テキスト ボックス 10">
            <a:extLst>
              <a:ext uri="{FF2B5EF4-FFF2-40B4-BE49-F238E27FC236}">
                <a16:creationId xmlns:a16="http://schemas.microsoft.com/office/drawing/2014/main" id="{B77BAC30-D544-F7BB-59DA-150075E94627}"/>
              </a:ext>
            </a:extLst>
          </p:cNvPr>
          <p:cNvSpPr txBox="1"/>
          <p:nvPr/>
        </p:nvSpPr>
        <p:spPr>
          <a:xfrm>
            <a:off x="5093864" y="1475589"/>
            <a:ext cx="1875637" cy="369332"/>
          </a:xfrm>
          <a:prstGeom prst="rect">
            <a:avLst/>
          </a:prstGeom>
          <a:noFill/>
        </p:spPr>
        <p:txBody>
          <a:bodyPr wrap="square" rtlCol="0">
            <a:spAutoFit/>
          </a:bodyPr>
          <a:lstStyle/>
          <a:p>
            <a:r>
              <a:rPr lang="en-US" altLang="ja-JP" dirty="0" err="1"/>
              <a:t>w</a:t>
            </a:r>
            <a:r>
              <a:rPr kumimoji="1" lang="en-US" altLang="ja-JP" dirty="0" err="1"/>
              <a:t>indow_size</a:t>
            </a:r>
            <a:r>
              <a:rPr kumimoji="1" lang="en-US" altLang="ja-JP" dirty="0"/>
              <a:t>=5</a:t>
            </a:r>
            <a:endParaRPr kumimoji="1" lang="ja-JP" altLang="en-US" dirty="0"/>
          </a:p>
        </p:txBody>
      </p:sp>
      <p:pic>
        <p:nvPicPr>
          <p:cNvPr id="4" name="図 3">
            <a:extLst>
              <a:ext uri="{FF2B5EF4-FFF2-40B4-BE49-F238E27FC236}">
                <a16:creationId xmlns:a16="http://schemas.microsoft.com/office/drawing/2014/main" id="{9669CCF4-CD1A-514D-FE2B-DEF751856F5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55637"/>
            <a:ext cx="4328989" cy="3807217"/>
          </a:xfrm>
          <a:prstGeom prst="rect">
            <a:avLst/>
          </a:prstGeom>
        </p:spPr>
      </p:pic>
      <p:pic>
        <p:nvPicPr>
          <p:cNvPr id="12" name="図 11" descr="グラフ&#10;&#10;自動的に生成された説明">
            <a:extLst>
              <a:ext uri="{FF2B5EF4-FFF2-40B4-BE49-F238E27FC236}">
                <a16:creationId xmlns:a16="http://schemas.microsoft.com/office/drawing/2014/main" id="{D1808DF6-983B-B97A-A227-C82B719BAF9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80482" y="0"/>
            <a:ext cx="4611518" cy="4381861"/>
          </a:xfrm>
          <a:prstGeom prst="rect">
            <a:avLst/>
          </a:prstGeom>
        </p:spPr>
      </p:pic>
      <p:pic>
        <p:nvPicPr>
          <p:cNvPr id="5" name="図 4" descr="ダイアグラム&#10;&#10;中程度の精度で自動的に生成された説明">
            <a:extLst>
              <a:ext uri="{FF2B5EF4-FFF2-40B4-BE49-F238E27FC236}">
                <a16:creationId xmlns:a16="http://schemas.microsoft.com/office/drawing/2014/main" id="{24DFEA85-8DDD-F4EB-BE7A-2708514BFE5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998" y="-5960"/>
            <a:ext cx="4666727" cy="3604837"/>
          </a:xfrm>
          <a:prstGeom prst="rect">
            <a:avLst/>
          </a:prstGeom>
        </p:spPr>
      </p:pic>
      <p:pic>
        <p:nvPicPr>
          <p:cNvPr id="13" name="図 12" descr="グラフ, バブル チャート&#10;&#10;自動的に生成された説明">
            <a:extLst>
              <a:ext uri="{FF2B5EF4-FFF2-40B4-BE49-F238E27FC236}">
                <a16:creationId xmlns:a16="http://schemas.microsoft.com/office/drawing/2014/main" id="{32372AE2-96F8-5E1D-863E-32CF01E1473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54877" y="3186051"/>
            <a:ext cx="4753609" cy="3671949"/>
          </a:xfrm>
          <a:prstGeom prst="rect">
            <a:avLst/>
          </a:prstGeom>
        </p:spPr>
      </p:pic>
      <p:pic>
        <p:nvPicPr>
          <p:cNvPr id="15" name="図 14" descr="グラフ&#10;&#10;自動的に生成された説明">
            <a:extLst>
              <a:ext uri="{FF2B5EF4-FFF2-40B4-BE49-F238E27FC236}">
                <a16:creationId xmlns:a16="http://schemas.microsoft.com/office/drawing/2014/main" id="{DFDE482B-E8A8-2596-3C8D-BB7C23D6092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443830" y="0"/>
            <a:ext cx="4748169" cy="4088443"/>
          </a:xfrm>
          <a:prstGeom prst="rect">
            <a:avLst/>
          </a:prstGeom>
        </p:spPr>
      </p:pic>
    </p:spTree>
    <p:extLst>
      <p:ext uri="{BB962C8B-B14F-4D97-AF65-F5344CB8AC3E}">
        <p14:creationId xmlns:p14="http://schemas.microsoft.com/office/powerpoint/2010/main" val="63721038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375967E5-48D0-0C8B-52A7-D3F3C0DA4886}"/>
              </a:ext>
            </a:extLst>
          </p:cNvPr>
          <p:cNvSpPr>
            <a:spLocks noGrp="1"/>
          </p:cNvSpPr>
          <p:nvPr>
            <p:ph type="sldNum" sz="quarter" idx="12"/>
          </p:nvPr>
        </p:nvSpPr>
        <p:spPr/>
        <p:txBody>
          <a:bodyPr/>
          <a:lstStyle/>
          <a:p>
            <a:fld id="{AB492E1D-532B-4343-855D-235CD69FFFAA}" type="slidenum">
              <a:rPr lang="ja-JP" altLang="en-US" smtClean="0"/>
              <a:pPr/>
              <a:t>86</a:t>
            </a:fld>
            <a:endParaRPr lang="ja-JP" altLang="en-US" dirty="0"/>
          </a:p>
        </p:txBody>
      </p:sp>
      <p:pic>
        <p:nvPicPr>
          <p:cNvPr id="4" name="図 3" descr="グラフ, 散布図&#10;&#10;自動的に生成された説明">
            <a:extLst>
              <a:ext uri="{FF2B5EF4-FFF2-40B4-BE49-F238E27FC236}">
                <a16:creationId xmlns:a16="http://schemas.microsoft.com/office/drawing/2014/main" id="{5CCC4CD3-843E-92EA-C103-D2597DCCF9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4283977" cy="3212983"/>
          </a:xfrm>
          <a:prstGeom prst="rect">
            <a:avLst/>
          </a:prstGeom>
        </p:spPr>
      </p:pic>
      <p:pic>
        <p:nvPicPr>
          <p:cNvPr id="8" name="図 7" descr="グラフ, 散布図&#10;&#10;自動的に生成された説明">
            <a:extLst>
              <a:ext uri="{FF2B5EF4-FFF2-40B4-BE49-F238E27FC236}">
                <a16:creationId xmlns:a16="http://schemas.microsoft.com/office/drawing/2014/main" id="{CFEF43F5-6EE0-3FFB-DD06-95261FED2E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629450"/>
            <a:ext cx="3878510" cy="3212982"/>
          </a:xfrm>
          <a:prstGeom prst="rect">
            <a:avLst/>
          </a:prstGeom>
        </p:spPr>
      </p:pic>
      <p:pic>
        <p:nvPicPr>
          <p:cNvPr id="10" name="図 9" descr="グラフ, 散布図&#10;&#10;自動的に生成された説明">
            <a:extLst>
              <a:ext uri="{FF2B5EF4-FFF2-40B4-BE49-F238E27FC236}">
                <a16:creationId xmlns:a16="http://schemas.microsoft.com/office/drawing/2014/main" id="{F33A6C63-FBD2-04D2-2EFD-C98D1894C5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96670" y="75501"/>
            <a:ext cx="4283976" cy="3212982"/>
          </a:xfrm>
          <a:prstGeom prst="rect">
            <a:avLst/>
          </a:prstGeom>
        </p:spPr>
      </p:pic>
      <p:pic>
        <p:nvPicPr>
          <p:cNvPr id="5" name="図 4" descr="ダイアグラム, 概略図&#10;&#10;自動的に生成された説明">
            <a:extLst>
              <a:ext uri="{FF2B5EF4-FFF2-40B4-BE49-F238E27FC236}">
                <a16:creationId xmlns:a16="http://schemas.microsoft.com/office/drawing/2014/main" id="{C166A6A1-91FA-7C57-E8F3-18B2E41A37B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31124" y="3600260"/>
            <a:ext cx="3149522" cy="2765690"/>
          </a:xfrm>
          <a:prstGeom prst="rect">
            <a:avLst/>
          </a:prstGeom>
        </p:spPr>
      </p:pic>
      <p:pic>
        <p:nvPicPr>
          <p:cNvPr id="6" name="図 5">
            <a:extLst>
              <a:ext uri="{FF2B5EF4-FFF2-40B4-BE49-F238E27FC236}">
                <a16:creationId xmlns:a16="http://schemas.microsoft.com/office/drawing/2014/main" id="{73873EEB-B125-1119-D31A-4811C5BF570C}"/>
              </a:ext>
            </a:extLst>
          </p:cNvPr>
          <p:cNvPicPr>
            <a:picLocks noChangeAspect="1"/>
          </p:cNvPicPr>
          <p:nvPr/>
        </p:nvPicPr>
        <p:blipFill>
          <a:blip r:embed="rId6"/>
          <a:stretch>
            <a:fillRect/>
          </a:stretch>
        </p:blipFill>
        <p:spPr>
          <a:xfrm>
            <a:off x="8723417" y="408383"/>
            <a:ext cx="2978762" cy="4865615"/>
          </a:xfrm>
          <a:prstGeom prst="rect">
            <a:avLst/>
          </a:prstGeom>
        </p:spPr>
      </p:pic>
      <p:pic>
        <p:nvPicPr>
          <p:cNvPr id="7" name="図 6">
            <a:extLst>
              <a:ext uri="{FF2B5EF4-FFF2-40B4-BE49-F238E27FC236}">
                <a16:creationId xmlns:a16="http://schemas.microsoft.com/office/drawing/2014/main" id="{A61B6287-4C03-1182-00E6-7D27A9B3CCDD}"/>
              </a:ext>
            </a:extLst>
          </p:cNvPr>
          <p:cNvPicPr>
            <a:picLocks noChangeAspect="1"/>
          </p:cNvPicPr>
          <p:nvPr/>
        </p:nvPicPr>
        <p:blipFill>
          <a:blip r:embed="rId7"/>
          <a:stretch>
            <a:fillRect/>
          </a:stretch>
        </p:blipFill>
        <p:spPr>
          <a:xfrm>
            <a:off x="6522570" y="6495180"/>
            <a:ext cx="4401693" cy="262151"/>
          </a:xfrm>
          <a:prstGeom prst="rect">
            <a:avLst/>
          </a:prstGeom>
        </p:spPr>
      </p:pic>
    </p:spTree>
    <p:extLst>
      <p:ext uri="{BB962C8B-B14F-4D97-AF65-F5344CB8AC3E}">
        <p14:creationId xmlns:p14="http://schemas.microsoft.com/office/powerpoint/2010/main" val="169425520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375967E5-48D0-0C8B-52A7-D3F3C0DA4886}"/>
              </a:ext>
            </a:extLst>
          </p:cNvPr>
          <p:cNvSpPr>
            <a:spLocks noGrp="1"/>
          </p:cNvSpPr>
          <p:nvPr>
            <p:ph type="sldNum" sz="quarter" idx="12"/>
          </p:nvPr>
        </p:nvSpPr>
        <p:spPr/>
        <p:txBody>
          <a:bodyPr/>
          <a:lstStyle/>
          <a:p>
            <a:fld id="{AB492E1D-532B-4343-855D-235CD69FFFAA}" type="slidenum">
              <a:rPr lang="ja-JP" altLang="en-US" smtClean="0"/>
              <a:pPr/>
              <a:t>87</a:t>
            </a:fld>
            <a:endParaRPr lang="ja-JP" altLang="en-US" dirty="0"/>
          </a:p>
        </p:txBody>
      </p:sp>
      <p:pic>
        <p:nvPicPr>
          <p:cNvPr id="4" name="図 3" descr="グラフ, 散布図&#10;&#10;自動的に生成された説明">
            <a:extLst>
              <a:ext uri="{FF2B5EF4-FFF2-40B4-BE49-F238E27FC236}">
                <a16:creationId xmlns:a16="http://schemas.microsoft.com/office/drawing/2014/main" id="{5CCC4CD3-843E-92EA-C103-D2597DCCF9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4283977" cy="3212983"/>
          </a:xfrm>
          <a:prstGeom prst="rect">
            <a:avLst/>
          </a:prstGeom>
        </p:spPr>
      </p:pic>
      <p:pic>
        <p:nvPicPr>
          <p:cNvPr id="8" name="図 7" descr="グラフ, 散布図&#10;&#10;自動的に生成された説明">
            <a:extLst>
              <a:ext uri="{FF2B5EF4-FFF2-40B4-BE49-F238E27FC236}">
                <a16:creationId xmlns:a16="http://schemas.microsoft.com/office/drawing/2014/main" id="{CFEF43F5-6EE0-3FFB-DD06-95261FED2E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29514" y="0"/>
            <a:ext cx="3878510" cy="3212982"/>
          </a:xfrm>
          <a:prstGeom prst="rect">
            <a:avLst/>
          </a:prstGeom>
        </p:spPr>
      </p:pic>
      <p:pic>
        <p:nvPicPr>
          <p:cNvPr id="10" name="図 9" descr="グラフ, 散布図&#10;&#10;自動的に生成された説明">
            <a:extLst>
              <a:ext uri="{FF2B5EF4-FFF2-40B4-BE49-F238E27FC236}">
                <a16:creationId xmlns:a16="http://schemas.microsoft.com/office/drawing/2014/main" id="{F33A6C63-FBD2-04D2-2EFD-C98D1894C5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08024" y="0"/>
            <a:ext cx="4283976" cy="3212982"/>
          </a:xfrm>
          <a:prstGeom prst="rect">
            <a:avLst/>
          </a:prstGeom>
        </p:spPr>
      </p:pic>
      <p:pic>
        <p:nvPicPr>
          <p:cNvPr id="12" name="図 11" descr="グラフ, 散布図&#10;&#10;自動的に生成された説明">
            <a:extLst>
              <a:ext uri="{FF2B5EF4-FFF2-40B4-BE49-F238E27FC236}">
                <a16:creationId xmlns:a16="http://schemas.microsoft.com/office/drawing/2014/main" id="{44F3EFD2-0634-0FCD-A224-11959558ED9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3415497"/>
            <a:ext cx="3878510" cy="3442503"/>
          </a:xfrm>
          <a:prstGeom prst="rect">
            <a:avLst/>
          </a:prstGeom>
        </p:spPr>
      </p:pic>
      <p:pic>
        <p:nvPicPr>
          <p:cNvPr id="14" name="図 13" descr="グラフ, 散布図&#10;&#10;自動的に生成された説明">
            <a:extLst>
              <a:ext uri="{FF2B5EF4-FFF2-40B4-BE49-F238E27FC236}">
                <a16:creationId xmlns:a16="http://schemas.microsoft.com/office/drawing/2014/main" id="{90319CBE-921E-BA4D-B178-E560AB31BA8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81243" y="3707799"/>
            <a:ext cx="4029514" cy="3150201"/>
          </a:xfrm>
          <a:prstGeom prst="rect">
            <a:avLst/>
          </a:prstGeom>
        </p:spPr>
      </p:pic>
      <p:pic>
        <p:nvPicPr>
          <p:cNvPr id="16" name="図 15" descr="グラフ, 散布図&#10;&#10;自動的に生成された説明">
            <a:extLst>
              <a:ext uri="{FF2B5EF4-FFF2-40B4-BE49-F238E27FC236}">
                <a16:creationId xmlns:a16="http://schemas.microsoft.com/office/drawing/2014/main" id="{B4FF6928-FA20-15D9-0A22-541804F8580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031061" y="3645019"/>
            <a:ext cx="4160939" cy="3210232"/>
          </a:xfrm>
          <a:prstGeom prst="rect">
            <a:avLst/>
          </a:prstGeom>
        </p:spPr>
      </p:pic>
    </p:spTree>
    <p:extLst>
      <p:ext uri="{BB962C8B-B14F-4D97-AF65-F5344CB8AC3E}">
        <p14:creationId xmlns:p14="http://schemas.microsoft.com/office/powerpoint/2010/main" val="289541620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375967E5-48D0-0C8B-52A7-D3F3C0DA4886}"/>
              </a:ext>
            </a:extLst>
          </p:cNvPr>
          <p:cNvSpPr>
            <a:spLocks noGrp="1"/>
          </p:cNvSpPr>
          <p:nvPr>
            <p:ph type="sldNum" sz="quarter" idx="12"/>
          </p:nvPr>
        </p:nvSpPr>
        <p:spPr/>
        <p:txBody>
          <a:bodyPr/>
          <a:lstStyle/>
          <a:p>
            <a:fld id="{AB492E1D-532B-4343-855D-235CD69FFFAA}" type="slidenum">
              <a:rPr lang="ja-JP" altLang="en-US" smtClean="0"/>
              <a:pPr/>
              <a:t>88</a:t>
            </a:fld>
            <a:endParaRPr lang="ja-JP" altLang="en-US" dirty="0"/>
          </a:p>
        </p:txBody>
      </p:sp>
      <p:pic>
        <p:nvPicPr>
          <p:cNvPr id="4" name="図 3" descr="グラフ, 散布図&#10;&#10;自動的に生成された説明">
            <a:extLst>
              <a:ext uri="{FF2B5EF4-FFF2-40B4-BE49-F238E27FC236}">
                <a16:creationId xmlns:a16="http://schemas.microsoft.com/office/drawing/2014/main" id="{5CCC4CD3-843E-92EA-C103-D2597DCCF9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4283977" cy="3212983"/>
          </a:xfrm>
          <a:prstGeom prst="rect">
            <a:avLst/>
          </a:prstGeom>
        </p:spPr>
      </p:pic>
      <p:pic>
        <p:nvPicPr>
          <p:cNvPr id="8" name="図 7" descr="グラフ, 散布図&#10;&#10;自動的に生成された説明">
            <a:extLst>
              <a:ext uri="{FF2B5EF4-FFF2-40B4-BE49-F238E27FC236}">
                <a16:creationId xmlns:a16="http://schemas.microsoft.com/office/drawing/2014/main" id="{CFEF43F5-6EE0-3FFB-DD06-95261FED2E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29514" y="0"/>
            <a:ext cx="3878510" cy="3212982"/>
          </a:xfrm>
          <a:prstGeom prst="rect">
            <a:avLst/>
          </a:prstGeom>
        </p:spPr>
      </p:pic>
      <p:pic>
        <p:nvPicPr>
          <p:cNvPr id="10" name="図 9" descr="グラフ, 散布図&#10;&#10;自動的に生成された説明">
            <a:extLst>
              <a:ext uri="{FF2B5EF4-FFF2-40B4-BE49-F238E27FC236}">
                <a16:creationId xmlns:a16="http://schemas.microsoft.com/office/drawing/2014/main" id="{F33A6C63-FBD2-04D2-2EFD-C98D1894C5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08024" y="0"/>
            <a:ext cx="4283976" cy="3212982"/>
          </a:xfrm>
          <a:prstGeom prst="rect">
            <a:avLst/>
          </a:prstGeom>
        </p:spPr>
      </p:pic>
      <p:pic>
        <p:nvPicPr>
          <p:cNvPr id="12" name="図 11" descr="グラフ, 散布図&#10;&#10;自動的に生成された説明">
            <a:extLst>
              <a:ext uri="{FF2B5EF4-FFF2-40B4-BE49-F238E27FC236}">
                <a16:creationId xmlns:a16="http://schemas.microsoft.com/office/drawing/2014/main" id="{44F3EFD2-0634-0FCD-A224-11959558ED9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3415497"/>
            <a:ext cx="3878510" cy="3442503"/>
          </a:xfrm>
          <a:prstGeom prst="rect">
            <a:avLst/>
          </a:prstGeom>
        </p:spPr>
      </p:pic>
      <p:pic>
        <p:nvPicPr>
          <p:cNvPr id="14" name="図 13" descr="グラフ, 散布図&#10;&#10;自動的に生成された説明">
            <a:extLst>
              <a:ext uri="{FF2B5EF4-FFF2-40B4-BE49-F238E27FC236}">
                <a16:creationId xmlns:a16="http://schemas.microsoft.com/office/drawing/2014/main" id="{90319CBE-921E-BA4D-B178-E560AB31BA8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81243" y="3707799"/>
            <a:ext cx="4029514" cy="3150201"/>
          </a:xfrm>
          <a:prstGeom prst="rect">
            <a:avLst/>
          </a:prstGeom>
        </p:spPr>
      </p:pic>
      <p:pic>
        <p:nvPicPr>
          <p:cNvPr id="16" name="図 15" descr="グラフ, 散布図&#10;&#10;自動的に生成された説明">
            <a:extLst>
              <a:ext uri="{FF2B5EF4-FFF2-40B4-BE49-F238E27FC236}">
                <a16:creationId xmlns:a16="http://schemas.microsoft.com/office/drawing/2014/main" id="{B4FF6928-FA20-15D9-0A22-541804F8580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942307" y="3645019"/>
            <a:ext cx="4160939" cy="3210232"/>
          </a:xfrm>
          <a:prstGeom prst="rect">
            <a:avLst/>
          </a:prstGeom>
        </p:spPr>
      </p:pic>
      <p:pic>
        <p:nvPicPr>
          <p:cNvPr id="5" name="図 4" descr="グラフ, ダイアグラム&#10;&#10;自動的に生成された説明">
            <a:extLst>
              <a:ext uri="{FF2B5EF4-FFF2-40B4-BE49-F238E27FC236}">
                <a16:creationId xmlns:a16="http://schemas.microsoft.com/office/drawing/2014/main" id="{7230DECB-EFC5-45B9-434B-DB169C49F50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 y="1"/>
            <a:ext cx="4283976" cy="3190033"/>
          </a:xfrm>
          <a:prstGeom prst="rect">
            <a:avLst/>
          </a:prstGeom>
        </p:spPr>
      </p:pic>
      <p:pic>
        <p:nvPicPr>
          <p:cNvPr id="7" name="図 6" descr="ダイアグラム&#10;&#10;自動的に生成された説明">
            <a:extLst>
              <a:ext uri="{FF2B5EF4-FFF2-40B4-BE49-F238E27FC236}">
                <a16:creationId xmlns:a16="http://schemas.microsoft.com/office/drawing/2014/main" id="{A0DF7D49-E8C1-F008-F351-8252FCB7B88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171760" y="0"/>
            <a:ext cx="4438840" cy="3210233"/>
          </a:xfrm>
          <a:prstGeom prst="rect">
            <a:avLst/>
          </a:prstGeom>
        </p:spPr>
      </p:pic>
      <p:pic>
        <p:nvPicPr>
          <p:cNvPr id="11" name="図 10" descr="ダイアグラム&#10;&#10;自動的に生成された説明">
            <a:extLst>
              <a:ext uri="{FF2B5EF4-FFF2-40B4-BE49-F238E27FC236}">
                <a16:creationId xmlns:a16="http://schemas.microsoft.com/office/drawing/2014/main" id="{0247E6B8-88BA-E1F7-B4DD-C48A47F371C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911690" y="-2749"/>
            <a:ext cx="4280310" cy="3210233"/>
          </a:xfrm>
          <a:prstGeom prst="rect">
            <a:avLst/>
          </a:prstGeom>
        </p:spPr>
      </p:pic>
      <p:pic>
        <p:nvPicPr>
          <p:cNvPr id="15" name="図 14" descr="ダイアグラム&#10;&#10;自動的に生成された説明">
            <a:extLst>
              <a:ext uri="{FF2B5EF4-FFF2-40B4-BE49-F238E27FC236}">
                <a16:creationId xmlns:a16="http://schemas.microsoft.com/office/drawing/2014/main" id="{2BDF12DB-6546-6C01-5C16-DFF56B00E6BC}"/>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0" y="3429001"/>
            <a:ext cx="4286998" cy="3431268"/>
          </a:xfrm>
          <a:prstGeom prst="rect">
            <a:avLst/>
          </a:prstGeom>
        </p:spPr>
      </p:pic>
      <p:pic>
        <p:nvPicPr>
          <p:cNvPr id="18" name="図 17" descr="ダイアグラム&#10;&#10;自動的に生成された説明">
            <a:extLst>
              <a:ext uri="{FF2B5EF4-FFF2-40B4-BE49-F238E27FC236}">
                <a16:creationId xmlns:a16="http://schemas.microsoft.com/office/drawing/2014/main" id="{65542F63-3A85-27E2-E8FB-981695B9B8D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280312" y="3607630"/>
            <a:ext cx="4283976" cy="3212982"/>
          </a:xfrm>
          <a:prstGeom prst="rect">
            <a:avLst/>
          </a:prstGeom>
        </p:spPr>
      </p:pic>
      <p:pic>
        <p:nvPicPr>
          <p:cNvPr id="20" name="図 19" descr="ダイアグラム&#10;&#10;自動的に生成された説明">
            <a:extLst>
              <a:ext uri="{FF2B5EF4-FFF2-40B4-BE49-F238E27FC236}">
                <a16:creationId xmlns:a16="http://schemas.microsoft.com/office/drawing/2014/main" id="{D4443C71-E833-A818-EDCE-7D25581778F5}"/>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238308" y="3892730"/>
            <a:ext cx="3953692" cy="2965269"/>
          </a:xfrm>
          <a:prstGeom prst="rect">
            <a:avLst/>
          </a:prstGeom>
        </p:spPr>
      </p:pic>
    </p:spTree>
    <p:extLst>
      <p:ext uri="{BB962C8B-B14F-4D97-AF65-F5344CB8AC3E}">
        <p14:creationId xmlns:p14="http://schemas.microsoft.com/office/powerpoint/2010/main" val="290479768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375967E5-48D0-0C8B-52A7-D3F3C0DA4886}"/>
              </a:ext>
            </a:extLst>
          </p:cNvPr>
          <p:cNvSpPr>
            <a:spLocks noGrp="1"/>
          </p:cNvSpPr>
          <p:nvPr>
            <p:ph type="sldNum" sz="quarter" idx="12"/>
          </p:nvPr>
        </p:nvSpPr>
        <p:spPr/>
        <p:txBody>
          <a:bodyPr/>
          <a:lstStyle/>
          <a:p>
            <a:fld id="{AB492E1D-532B-4343-855D-235CD69FFFAA}" type="slidenum">
              <a:rPr lang="ja-JP" altLang="en-US" smtClean="0"/>
              <a:pPr/>
              <a:t>89</a:t>
            </a:fld>
            <a:endParaRPr lang="ja-JP" altLang="en-US" dirty="0"/>
          </a:p>
        </p:txBody>
      </p:sp>
      <p:pic>
        <p:nvPicPr>
          <p:cNvPr id="4" name="図 3" descr="グラフ, 散布図&#10;&#10;自動的に生成された説明">
            <a:extLst>
              <a:ext uri="{FF2B5EF4-FFF2-40B4-BE49-F238E27FC236}">
                <a16:creationId xmlns:a16="http://schemas.microsoft.com/office/drawing/2014/main" id="{5CCC4CD3-843E-92EA-C103-D2597DCCF9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4283977" cy="3212983"/>
          </a:xfrm>
          <a:prstGeom prst="rect">
            <a:avLst/>
          </a:prstGeom>
        </p:spPr>
      </p:pic>
      <p:pic>
        <p:nvPicPr>
          <p:cNvPr id="8" name="図 7" descr="グラフ, 散布図&#10;&#10;自動的に生成された説明">
            <a:extLst>
              <a:ext uri="{FF2B5EF4-FFF2-40B4-BE49-F238E27FC236}">
                <a16:creationId xmlns:a16="http://schemas.microsoft.com/office/drawing/2014/main" id="{CFEF43F5-6EE0-3FFB-DD06-95261FED2E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29514" y="0"/>
            <a:ext cx="3878510" cy="3212982"/>
          </a:xfrm>
          <a:prstGeom prst="rect">
            <a:avLst/>
          </a:prstGeom>
        </p:spPr>
      </p:pic>
      <p:pic>
        <p:nvPicPr>
          <p:cNvPr id="10" name="図 9" descr="グラフ, 散布図&#10;&#10;自動的に生成された説明">
            <a:extLst>
              <a:ext uri="{FF2B5EF4-FFF2-40B4-BE49-F238E27FC236}">
                <a16:creationId xmlns:a16="http://schemas.microsoft.com/office/drawing/2014/main" id="{F33A6C63-FBD2-04D2-2EFD-C98D1894C5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08024" y="0"/>
            <a:ext cx="4283976" cy="3212982"/>
          </a:xfrm>
          <a:prstGeom prst="rect">
            <a:avLst/>
          </a:prstGeom>
        </p:spPr>
      </p:pic>
      <p:pic>
        <p:nvPicPr>
          <p:cNvPr id="12" name="図 11" descr="グラフ, 散布図&#10;&#10;自動的に生成された説明">
            <a:extLst>
              <a:ext uri="{FF2B5EF4-FFF2-40B4-BE49-F238E27FC236}">
                <a16:creationId xmlns:a16="http://schemas.microsoft.com/office/drawing/2014/main" id="{44F3EFD2-0634-0FCD-A224-11959558ED9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3415497"/>
            <a:ext cx="3878510" cy="3442503"/>
          </a:xfrm>
          <a:prstGeom prst="rect">
            <a:avLst/>
          </a:prstGeom>
        </p:spPr>
      </p:pic>
      <p:pic>
        <p:nvPicPr>
          <p:cNvPr id="14" name="図 13" descr="グラフ, 散布図&#10;&#10;自動的に生成された説明">
            <a:extLst>
              <a:ext uri="{FF2B5EF4-FFF2-40B4-BE49-F238E27FC236}">
                <a16:creationId xmlns:a16="http://schemas.microsoft.com/office/drawing/2014/main" id="{90319CBE-921E-BA4D-B178-E560AB31BA8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81243" y="3707799"/>
            <a:ext cx="4029514" cy="3150201"/>
          </a:xfrm>
          <a:prstGeom prst="rect">
            <a:avLst/>
          </a:prstGeom>
        </p:spPr>
      </p:pic>
      <p:pic>
        <p:nvPicPr>
          <p:cNvPr id="16" name="図 15" descr="グラフ, 散布図&#10;&#10;自動的に生成された説明">
            <a:extLst>
              <a:ext uri="{FF2B5EF4-FFF2-40B4-BE49-F238E27FC236}">
                <a16:creationId xmlns:a16="http://schemas.microsoft.com/office/drawing/2014/main" id="{B4FF6928-FA20-15D9-0A22-541804F8580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942307" y="3645019"/>
            <a:ext cx="4160939" cy="3210232"/>
          </a:xfrm>
          <a:prstGeom prst="rect">
            <a:avLst/>
          </a:prstGeom>
        </p:spPr>
      </p:pic>
      <p:pic>
        <p:nvPicPr>
          <p:cNvPr id="5" name="図 4" descr="グラフ, ダイアグラム&#10;&#10;自動的に生成された説明">
            <a:extLst>
              <a:ext uri="{FF2B5EF4-FFF2-40B4-BE49-F238E27FC236}">
                <a16:creationId xmlns:a16="http://schemas.microsoft.com/office/drawing/2014/main" id="{7230DECB-EFC5-45B9-434B-DB169C49F50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 y="1"/>
            <a:ext cx="4283976" cy="3190033"/>
          </a:xfrm>
          <a:prstGeom prst="rect">
            <a:avLst/>
          </a:prstGeom>
        </p:spPr>
      </p:pic>
      <p:pic>
        <p:nvPicPr>
          <p:cNvPr id="7" name="図 6" descr="ダイアグラム&#10;&#10;自動的に生成された説明">
            <a:extLst>
              <a:ext uri="{FF2B5EF4-FFF2-40B4-BE49-F238E27FC236}">
                <a16:creationId xmlns:a16="http://schemas.microsoft.com/office/drawing/2014/main" id="{A0DF7D49-E8C1-F008-F351-8252FCB7B88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171760" y="0"/>
            <a:ext cx="4438840" cy="3210233"/>
          </a:xfrm>
          <a:prstGeom prst="rect">
            <a:avLst/>
          </a:prstGeom>
        </p:spPr>
      </p:pic>
      <p:pic>
        <p:nvPicPr>
          <p:cNvPr id="11" name="図 10" descr="ダイアグラム&#10;&#10;自動的に生成された説明">
            <a:extLst>
              <a:ext uri="{FF2B5EF4-FFF2-40B4-BE49-F238E27FC236}">
                <a16:creationId xmlns:a16="http://schemas.microsoft.com/office/drawing/2014/main" id="{0247E6B8-88BA-E1F7-B4DD-C48A47F371C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911690" y="-2749"/>
            <a:ext cx="4280310" cy="3210233"/>
          </a:xfrm>
          <a:prstGeom prst="rect">
            <a:avLst/>
          </a:prstGeom>
        </p:spPr>
      </p:pic>
      <p:pic>
        <p:nvPicPr>
          <p:cNvPr id="15" name="図 14" descr="ダイアグラム&#10;&#10;自動的に生成された説明">
            <a:extLst>
              <a:ext uri="{FF2B5EF4-FFF2-40B4-BE49-F238E27FC236}">
                <a16:creationId xmlns:a16="http://schemas.microsoft.com/office/drawing/2014/main" id="{2BDF12DB-6546-6C01-5C16-DFF56B00E6BC}"/>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0" y="3429001"/>
            <a:ext cx="4286998" cy="3431268"/>
          </a:xfrm>
          <a:prstGeom prst="rect">
            <a:avLst/>
          </a:prstGeom>
        </p:spPr>
      </p:pic>
      <p:pic>
        <p:nvPicPr>
          <p:cNvPr id="18" name="図 17" descr="ダイアグラム&#10;&#10;自動的に生成された説明">
            <a:extLst>
              <a:ext uri="{FF2B5EF4-FFF2-40B4-BE49-F238E27FC236}">
                <a16:creationId xmlns:a16="http://schemas.microsoft.com/office/drawing/2014/main" id="{65542F63-3A85-27E2-E8FB-981695B9B8D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280312" y="3607630"/>
            <a:ext cx="4283976" cy="3212982"/>
          </a:xfrm>
          <a:prstGeom prst="rect">
            <a:avLst/>
          </a:prstGeom>
        </p:spPr>
      </p:pic>
      <p:pic>
        <p:nvPicPr>
          <p:cNvPr id="20" name="図 19" descr="ダイアグラム&#10;&#10;自動的に生成された説明">
            <a:extLst>
              <a:ext uri="{FF2B5EF4-FFF2-40B4-BE49-F238E27FC236}">
                <a16:creationId xmlns:a16="http://schemas.microsoft.com/office/drawing/2014/main" id="{D4443C71-E833-A818-EDCE-7D25581778F5}"/>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238308" y="3892730"/>
            <a:ext cx="3953692" cy="2965269"/>
          </a:xfrm>
          <a:prstGeom prst="rect">
            <a:avLst/>
          </a:prstGeom>
        </p:spPr>
      </p:pic>
      <p:pic>
        <p:nvPicPr>
          <p:cNvPr id="13" name="図 12" descr="グラフ, 散布図&#10;&#10;自動的に生成された説明">
            <a:extLst>
              <a:ext uri="{FF2B5EF4-FFF2-40B4-BE49-F238E27FC236}">
                <a16:creationId xmlns:a16="http://schemas.microsoft.com/office/drawing/2014/main" id="{691760F2-141D-17F4-15A9-889EB0B42447}"/>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249695" y="-2749"/>
            <a:ext cx="4253377" cy="3190033"/>
          </a:xfrm>
          <a:prstGeom prst="rect">
            <a:avLst/>
          </a:prstGeom>
        </p:spPr>
      </p:pic>
      <p:pic>
        <p:nvPicPr>
          <p:cNvPr id="6" name="図 5" descr="グラフ, 散布図&#10;&#10;自動的に生成された説明">
            <a:extLst>
              <a:ext uri="{FF2B5EF4-FFF2-40B4-BE49-F238E27FC236}">
                <a16:creationId xmlns:a16="http://schemas.microsoft.com/office/drawing/2014/main" id="{5C8F3C5D-A82D-2333-D91B-2619E6DC5EB0}"/>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0" y="-2749"/>
            <a:ext cx="4253377" cy="3190033"/>
          </a:xfrm>
          <a:prstGeom prst="rect">
            <a:avLst/>
          </a:prstGeom>
        </p:spPr>
      </p:pic>
      <p:pic>
        <p:nvPicPr>
          <p:cNvPr id="19" name="図 18" descr="グラフ, 散布図&#10;&#10;自動的に生成された説明">
            <a:extLst>
              <a:ext uri="{FF2B5EF4-FFF2-40B4-BE49-F238E27FC236}">
                <a16:creationId xmlns:a16="http://schemas.microsoft.com/office/drawing/2014/main" id="{D6469A6F-AB6B-28FD-8D74-7682623E9D0E}"/>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7938623" y="-8247"/>
            <a:ext cx="4253377" cy="3190033"/>
          </a:xfrm>
          <a:prstGeom prst="rect">
            <a:avLst/>
          </a:prstGeom>
        </p:spPr>
      </p:pic>
      <p:pic>
        <p:nvPicPr>
          <p:cNvPr id="22" name="図 21" descr="グラフ, 散布図&#10;&#10;自動的に生成された説明">
            <a:extLst>
              <a:ext uri="{FF2B5EF4-FFF2-40B4-BE49-F238E27FC236}">
                <a16:creationId xmlns:a16="http://schemas.microsoft.com/office/drawing/2014/main" id="{5FCAF8BA-3580-3988-026F-B896385B9193}"/>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 y="3426252"/>
            <a:ext cx="4575664" cy="3431748"/>
          </a:xfrm>
          <a:prstGeom prst="rect">
            <a:avLst/>
          </a:prstGeom>
        </p:spPr>
      </p:pic>
      <p:pic>
        <p:nvPicPr>
          <p:cNvPr id="24" name="図 23" descr="グラフ, 散布図&#10;&#10;自動的に生成された説明">
            <a:extLst>
              <a:ext uri="{FF2B5EF4-FFF2-40B4-BE49-F238E27FC236}">
                <a16:creationId xmlns:a16="http://schemas.microsoft.com/office/drawing/2014/main" id="{D0DD5BA4-EDFF-8BA9-1616-A0ABD2385A3C}"/>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4249694" y="3570242"/>
            <a:ext cx="4200269" cy="3285009"/>
          </a:xfrm>
          <a:prstGeom prst="rect">
            <a:avLst/>
          </a:prstGeom>
        </p:spPr>
      </p:pic>
      <p:pic>
        <p:nvPicPr>
          <p:cNvPr id="26" name="図 25" descr="グラフ, 散布図&#10;&#10;自動的に生成された説明">
            <a:extLst>
              <a:ext uri="{FF2B5EF4-FFF2-40B4-BE49-F238E27FC236}">
                <a16:creationId xmlns:a16="http://schemas.microsoft.com/office/drawing/2014/main" id="{576A2D30-AA8C-AD8C-2247-5EC78E0E073F}"/>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8162487" y="3647389"/>
            <a:ext cx="4029513" cy="3210612"/>
          </a:xfrm>
          <a:prstGeom prst="rect">
            <a:avLst/>
          </a:prstGeom>
        </p:spPr>
      </p:pic>
    </p:spTree>
    <p:extLst>
      <p:ext uri="{BB962C8B-B14F-4D97-AF65-F5344CB8AC3E}">
        <p14:creationId xmlns:p14="http://schemas.microsoft.com/office/powerpoint/2010/main" val="20459285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C274A4F5-E8EA-418C-9DD6-264CE2BB7D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7652" y="942642"/>
            <a:ext cx="3729537" cy="2486358"/>
          </a:xfrm>
          <a:prstGeom prst="rect">
            <a:avLst/>
          </a:prstGeom>
        </p:spPr>
      </p:pic>
      <p:sp>
        <p:nvSpPr>
          <p:cNvPr id="4" name="テキスト ボックス 3">
            <a:extLst>
              <a:ext uri="{FF2B5EF4-FFF2-40B4-BE49-F238E27FC236}">
                <a16:creationId xmlns:a16="http://schemas.microsoft.com/office/drawing/2014/main" id="{4364F3AA-7DF7-8C3D-7DC1-3ABAEDC1DBEF}"/>
              </a:ext>
            </a:extLst>
          </p:cNvPr>
          <p:cNvSpPr txBox="1"/>
          <p:nvPr/>
        </p:nvSpPr>
        <p:spPr>
          <a:xfrm>
            <a:off x="619125" y="495300"/>
            <a:ext cx="3829050" cy="371475"/>
          </a:xfrm>
          <a:prstGeom prst="rect">
            <a:avLst/>
          </a:prstGeom>
          <a:noFill/>
        </p:spPr>
        <p:txBody>
          <a:bodyPr wrap="square" rtlCol="0">
            <a:spAutoFit/>
          </a:bodyPr>
          <a:lstStyle/>
          <a:p>
            <a:r>
              <a:rPr kumimoji="1" lang="ja-JP" altLang="en-US" dirty="0"/>
              <a:t>深さｚ軸について</a:t>
            </a:r>
          </a:p>
        </p:txBody>
      </p:sp>
      <p:pic>
        <p:nvPicPr>
          <p:cNvPr id="8" name="図 7">
            <a:extLst>
              <a:ext uri="{FF2B5EF4-FFF2-40B4-BE49-F238E27FC236}">
                <a16:creationId xmlns:a16="http://schemas.microsoft.com/office/drawing/2014/main" id="{240FB9BF-AAC0-9B91-AA12-8E28883F47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53065" y="875659"/>
            <a:ext cx="3581148" cy="2568723"/>
          </a:xfrm>
          <a:prstGeom prst="rect">
            <a:avLst/>
          </a:prstGeom>
        </p:spPr>
      </p:pic>
      <p:pic>
        <p:nvPicPr>
          <p:cNvPr id="10" name="図 9">
            <a:extLst>
              <a:ext uri="{FF2B5EF4-FFF2-40B4-BE49-F238E27FC236}">
                <a16:creationId xmlns:a16="http://schemas.microsoft.com/office/drawing/2014/main" id="{286E89B3-05E9-46AC-B584-ED0494E55D4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7652" y="3876342"/>
            <a:ext cx="3729537" cy="2486358"/>
          </a:xfrm>
          <a:prstGeom prst="rect">
            <a:avLst/>
          </a:prstGeom>
        </p:spPr>
      </p:pic>
      <p:pic>
        <p:nvPicPr>
          <p:cNvPr id="12" name="図 11">
            <a:extLst>
              <a:ext uri="{FF2B5EF4-FFF2-40B4-BE49-F238E27FC236}">
                <a16:creationId xmlns:a16="http://schemas.microsoft.com/office/drawing/2014/main" id="{B588E185-F4EB-0668-C64B-AF96E194694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60144" y="3876342"/>
            <a:ext cx="3729538" cy="2486359"/>
          </a:xfrm>
          <a:prstGeom prst="rect">
            <a:avLst/>
          </a:prstGeom>
        </p:spPr>
      </p:pic>
      <p:pic>
        <p:nvPicPr>
          <p:cNvPr id="14" name="図 13">
            <a:extLst>
              <a:ext uri="{FF2B5EF4-FFF2-40B4-BE49-F238E27FC236}">
                <a16:creationId xmlns:a16="http://schemas.microsoft.com/office/drawing/2014/main" id="{B1DED9FA-86BA-7A72-AE8F-242AD2C2D33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99222" y="1010127"/>
            <a:ext cx="3651381" cy="2434255"/>
          </a:xfrm>
          <a:prstGeom prst="rect">
            <a:avLst/>
          </a:prstGeom>
        </p:spPr>
      </p:pic>
      <p:pic>
        <p:nvPicPr>
          <p:cNvPr id="16" name="図 15">
            <a:extLst>
              <a:ext uri="{FF2B5EF4-FFF2-40B4-BE49-F238E27FC236}">
                <a16:creationId xmlns:a16="http://schemas.microsoft.com/office/drawing/2014/main" id="{8A74B931-76E6-3021-EA86-18B24FBC434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012763" y="3717758"/>
            <a:ext cx="2398294" cy="2394284"/>
          </a:xfrm>
          <a:prstGeom prst="rect">
            <a:avLst/>
          </a:prstGeom>
        </p:spPr>
      </p:pic>
      <p:sp>
        <p:nvSpPr>
          <p:cNvPr id="2" name="スライド番号プレースホルダー 1">
            <a:extLst>
              <a:ext uri="{FF2B5EF4-FFF2-40B4-BE49-F238E27FC236}">
                <a16:creationId xmlns:a16="http://schemas.microsoft.com/office/drawing/2014/main" id="{65A68E64-A914-3059-2E6E-C135CEA1EE9B}"/>
              </a:ext>
            </a:extLst>
          </p:cNvPr>
          <p:cNvSpPr>
            <a:spLocks noGrp="1"/>
          </p:cNvSpPr>
          <p:nvPr>
            <p:ph type="sldNum" sz="quarter" idx="12"/>
          </p:nvPr>
        </p:nvSpPr>
        <p:spPr/>
        <p:txBody>
          <a:bodyPr/>
          <a:lstStyle/>
          <a:p>
            <a:fld id="{AB492E1D-532B-4343-855D-235CD69FFFAA}" type="slidenum">
              <a:rPr kumimoji="1" lang="ja-JP" altLang="en-US" smtClean="0"/>
              <a:t>9</a:t>
            </a:fld>
            <a:endParaRPr kumimoji="1" lang="ja-JP" altLang="en-US"/>
          </a:p>
        </p:txBody>
      </p:sp>
    </p:spTree>
    <p:extLst>
      <p:ext uri="{BB962C8B-B14F-4D97-AF65-F5344CB8AC3E}">
        <p14:creationId xmlns:p14="http://schemas.microsoft.com/office/powerpoint/2010/main" val="126954090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375967E5-48D0-0C8B-52A7-D3F3C0DA4886}"/>
              </a:ext>
            </a:extLst>
          </p:cNvPr>
          <p:cNvSpPr>
            <a:spLocks noGrp="1"/>
          </p:cNvSpPr>
          <p:nvPr>
            <p:ph type="sldNum" sz="quarter" idx="12"/>
          </p:nvPr>
        </p:nvSpPr>
        <p:spPr/>
        <p:txBody>
          <a:bodyPr/>
          <a:lstStyle/>
          <a:p>
            <a:fld id="{AB492E1D-532B-4343-855D-235CD69FFFAA}" type="slidenum">
              <a:rPr lang="ja-JP" altLang="en-US" smtClean="0"/>
              <a:pPr/>
              <a:t>90</a:t>
            </a:fld>
            <a:endParaRPr lang="ja-JP" altLang="en-US" dirty="0"/>
          </a:p>
        </p:txBody>
      </p:sp>
      <p:pic>
        <p:nvPicPr>
          <p:cNvPr id="4" name="図 3" descr="グラフ, 散布図&#10;&#10;自動的に生成された説明">
            <a:extLst>
              <a:ext uri="{FF2B5EF4-FFF2-40B4-BE49-F238E27FC236}">
                <a16:creationId xmlns:a16="http://schemas.microsoft.com/office/drawing/2014/main" id="{5CCC4CD3-843E-92EA-C103-D2597DCCF9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4283977" cy="3212983"/>
          </a:xfrm>
          <a:prstGeom prst="rect">
            <a:avLst/>
          </a:prstGeom>
        </p:spPr>
      </p:pic>
      <p:pic>
        <p:nvPicPr>
          <p:cNvPr id="8" name="図 7" descr="グラフ, 散布図&#10;&#10;自動的に生成された説明">
            <a:extLst>
              <a:ext uri="{FF2B5EF4-FFF2-40B4-BE49-F238E27FC236}">
                <a16:creationId xmlns:a16="http://schemas.microsoft.com/office/drawing/2014/main" id="{CFEF43F5-6EE0-3FFB-DD06-95261FED2E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29514" y="0"/>
            <a:ext cx="3878510" cy="3212982"/>
          </a:xfrm>
          <a:prstGeom prst="rect">
            <a:avLst/>
          </a:prstGeom>
        </p:spPr>
      </p:pic>
      <p:pic>
        <p:nvPicPr>
          <p:cNvPr id="10" name="図 9" descr="グラフ, 散布図&#10;&#10;自動的に生成された説明">
            <a:extLst>
              <a:ext uri="{FF2B5EF4-FFF2-40B4-BE49-F238E27FC236}">
                <a16:creationId xmlns:a16="http://schemas.microsoft.com/office/drawing/2014/main" id="{F33A6C63-FBD2-04D2-2EFD-C98D1894C5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08024" y="0"/>
            <a:ext cx="4283976" cy="3212982"/>
          </a:xfrm>
          <a:prstGeom prst="rect">
            <a:avLst/>
          </a:prstGeom>
        </p:spPr>
      </p:pic>
      <p:pic>
        <p:nvPicPr>
          <p:cNvPr id="12" name="図 11" descr="グラフ, 散布図&#10;&#10;自動的に生成された説明">
            <a:extLst>
              <a:ext uri="{FF2B5EF4-FFF2-40B4-BE49-F238E27FC236}">
                <a16:creationId xmlns:a16="http://schemas.microsoft.com/office/drawing/2014/main" id="{44F3EFD2-0634-0FCD-A224-11959558ED9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3415497"/>
            <a:ext cx="3878510" cy="3442503"/>
          </a:xfrm>
          <a:prstGeom prst="rect">
            <a:avLst/>
          </a:prstGeom>
        </p:spPr>
      </p:pic>
      <p:pic>
        <p:nvPicPr>
          <p:cNvPr id="14" name="図 13" descr="グラフ, 散布図&#10;&#10;自動的に生成された説明">
            <a:extLst>
              <a:ext uri="{FF2B5EF4-FFF2-40B4-BE49-F238E27FC236}">
                <a16:creationId xmlns:a16="http://schemas.microsoft.com/office/drawing/2014/main" id="{90319CBE-921E-BA4D-B178-E560AB31BA8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81243" y="3707799"/>
            <a:ext cx="4029514" cy="3150201"/>
          </a:xfrm>
          <a:prstGeom prst="rect">
            <a:avLst/>
          </a:prstGeom>
        </p:spPr>
      </p:pic>
      <p:pic>
        <p:nvPicPr>
          <p:cNvPr id="16" name="図 15" descr="グラフ, 散布図&#10;&#10;自動的に生成された説明">
            <a:extLst>
              <a:ext uri="{FF2B5EF4-FFF2-40B4-BE49-F238E27FC236}">
                <a16:creationId xmlns:a16="http://schemas.microsoft.com/office/drawing/2014/main" id="{B4FF6928-FA20-15D9-0A22-541804F8580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942307" y="3645019"/>
            <a:ext cx="4160939" cy="3210232"/>
          </a:xfrm>
          <a:prstGeom prst="rect">
            <a:avLst/>
          </a:prstGeom>
        </p:spPr>
      </p:pic>
      <p:pic>
        <p:nvPicPr>
          <p:cNvPr id="5" name="図 4" descr="グラフ, ダイアグラム&#10;&#10;自動的に生成された説明">
            <a:extLst>
              <a:ext uri="{FF2B5EF4-FFF2-40B4-BE49-F238E27FC236}">
                <a16:creationId xmlns:a16="http://schemas.microsoft.com/office/drawing/2014/main" id="{7230DECB-EFC5-45B9-434B-DB169C49F50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 y="1"/>
            <a:ext cx="4283976" cy="3190033"/>
          </a:xfrm>
          <a:prstGeom prst="rect">
            <a:avLst/>
          </a:prstGeom>
        </p:spPr>
      </p:pic>
      <p:pic>
        <p:nvPicPr>
          <p:cNvPr id="7" name="図 6" descr="ダイアグラム&#10;&#10;自動的に生成された説明">
            <a:extLst>
              <a:ext uri="{FF2B5EF4-FFF2-40B4-BE49-F238E27FC236}">
                <a16:creationId xmlns:a16="http://schemas.microsoft.com/office/drawing/2014/main" id="{A0DF7D49-E8C1-F008-F351-8252FCB7B88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171760" y="0"/>
            <a:ext cx="4438840" cy="3210233"/>
          </a:xfrm>
          <a:prstGeom prst="rect">
            <a:avLst/>
          </a:prstGeom>
        </p:spPr>
      </p:pic>
      <p:pic>
        <p:nvPicPr>
          <p:cNvPr id="11" name="図 10" descr="ダイアグラム&#10;&#10;自動的に生成された説明">
            <a:extLst>
              <a:ext uri="{FF2B5EF4-FFF2-40B4-BE49-F238E27FC236}">
                <a16:creationId xmlns:a16="http://schemas.microsoft.com/office/drawing/2014/main" id="{0247E6B8-88BA-E1F7-B4DD-C48A47F371C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911690" y="-2749"/>
            <a:ext cx="4280310" cy="3210233"/>
          </a:xfrm>
          <a:prstGeom prst="rect">
            <a:avLst/>
          </a:prstGeom>
        </p:spPr>
      </p:pic>
      <p:pic>
        <p:nvPicPr>
          <p:cNvPr id="15" name="図 14" descr="ダイアグラム&#10;&#10;自動的に生成された説明">
            <a:extLst>
              <a:ext uri="{FF2B5EF4-FFF2-40B4-BE49-F238E27FC236}">
                <a16:creationId xmlns:a16="http://schemas.microsoft.com/office/drawing/2014/main" id="{2BDF12DB-6546-6C01-5C16-DFF56B00E6BC}"/>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0" y="3429001"/>
            <a:ext cx="4286998" cy="3431268"/>
          </a:xfrm>
          <a:prstGeom prst="rect">
            <a:avLst/>
          </a:prstGeom>
        </p:spPr>
      </p:pic>
      <p:pic>
        <p:nvPicPr>
          <p:cNvPr id="18" name="図 17" descr="ダイアグラム&#10;&#10;自動的に生成された説明">
            <a:extLst>
              <a:ext uri="{FF2B5EF4-FFF2-40B4-BE49-F238E27FC236}">
                <a16:creationId xmlns:a16="http://schemas.microsoft.com/office/drawing/2014/main" id="{65542F63-3A85-27E2-E8FB-981695B9B8D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280312" y="3607630"/>
            <a:ext cx="4283976" cy="3212982"/>
          </a:xfrm>
          <a:prstGeom prst="rect">
            <a:avLst/>
          </a:prstGeom>
        </p:spPr>
      </p:pic>
      <p:pic>
        <p:nvPicPr>
          <p:cNvPr id="20" name="図 19" descr="ダイアグラム&#10;&#10;自動的に生成された説明">
            <a:extLst>
              <a:ext uri="{FF2B5EF4-FFF2-40B4-BE49-F238E27FC236}">
                <a16:creationId xmlns:a16="http://schemas.microsoft.com/office/drawing/2014/main" id="{D4443C71-E833-A818-EDCE-7D25581778F5}"/>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238308" y="3892730"/>
            <a:ext cx="3953692" cy="2965269"/>
          </a:xfrm>
          <a:prstGeom prst="rect">
            <a:avLst/>
          </a:prstGeom>
        </p:spPr>
      </p:pic>
      <p:pic>
        <p:nvPicPr>
          <p:cNvPr id="13" name="図 12" descr="グラフ, 散布図&#10;&#10;自動的に生成された説明">
            <a:extLst>
              <a:ext uri="{FF2B5EF4-FFF2-40B4-BE49-F238E27FC236}">
                <a16:creationId xmlns:a16="http://schemas.microsoft.com/office/drawing/2014/main" id="{691760F2-141D-17F4-15A9-889EB0B42447}"/>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249695" y="-2749"/>
            <a:ext cx="4253377" cy="3190033"/>
          </a:xfrm>
          <a:prstGeom prst="rect">
            <a:avLst/>
          </a:prstGeom>
        </p:spPr>
      </p:pic>
      <p:pic>
        <p:nvPicPr>
          <p:cNvPr id="6" name="図 5" descr="グラフ, 散布図&#10;&#10;自動的に生成された説明">
            <a:extLst>
              <a:ext uri="{FF2B5EF4-FFF2-40B4-BE49-F238E27FC236}">
                <a16:creationId xmlns:a16="http://schemas.microsoft.com/office/drawing/2014/main" id="{5C8F3C5D-A82D-2333-D91B-2619E6DC5EB0}"/>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0" y="-2749"/>
            <a:ext cx="4253377" cy="3190033"/>
          </a:xfrm>
          <a:prstGeom prst="rect">
            <a:avLst/>
          </a:prstGeom>
        </p:spPr>
      </p:pic>
      <p:pic>
        <p:nvPicPr>
          <p:cNvPr id="19" name="図 18" descr="グラフ, 散布図&#10;&#10;自動的に生成された説明">
            <a:extLst>
              <a:ext uri="{FF2B5EF4-FFF2-40B4-BE49-F238E27FC236}">
                <a16:creationId xmlns:a16="http://schemas.microsoft.com/office/drawing/2014/main" id="{D6469A6F-AB6B-28FD-8D74-7682623E9D0E}"/>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7938623" y="-8247"/>
            <a:ext cx="4253377" cy="3190033"/>
          </a:xfrm>
          <a:prstGeom prst="rect">
            <a:avLst/>
          </a:prstGeom>
        </p:spPr>
      </p:pic>
      <p:pic>
        <p:nvPicPr>
          <p:cNvPr id="22" name="図 21" descr="グラフ, 散布図&#10;&#10;自動的に生成された説明">
            <a:extLst>
              <a:ext uri="{FF2B5EF4-FFF2-40B4-BE49-F238E27FC236}">
                <a16:creationId xmlns:a16="http://schemas.microsoft.com/office/drawing/2014/main" id="{5FCAF8BA-3580-3988-026F-B896385B9193}"/>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 y="3426252"/>
            <a:ext cx="4575664" cy="3431748"/>
          </a:xfrm>
          <a:prstGeom prst="rect">
            <a:avLst/>
          </a:prstGeom>
        </p:spPr>
      </p:pic>
      <p:pic>
        <p:nvPicPr>
          <p:cNvPr id="24" name="図 23" descr="グラフ, 散布図&#10;&#10;自動的に生成された説明">
            <a:extLst>
              <a:ext uri="{FF2B5EF4-FFF2-40B4-BE49-F238E27FC236}">
                <a16:creationId xmlns:a16="http://schemas.microsoft.com/office/drawing/2014/main" id="{D0DD5BA4-EDFF-8BA9-1616-A0ABD2385A3C}"/>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4249694" y="3570242"/>
            <a:ext cx="4200269" cy="3285009"/>
          </a:xfrm>
          <a:prstGeom prst="rect">
            <a:avLst/>
          </a:prstGeom>
        </p:spPr>
      </p:pic>
      <p:pic>
        <p:nvPicPr>
          <p:cNvPr id="26" name="図 25" descr="グラフ, 散布図&#10;&#10;自動的に生成された説明">
            <a:extLst>
              <a:ext uri="{FF2B5EF4-FFF2-40B4-BE49-F238E27FC236}">
                <a16:creationId xmlns:a16="http://schemas.microsoft.com/office/drawing/2014/main" id="{576A2D30-AA8C-AD8C-2247-5EC78E0E073F}"/>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8162487" y="3647389"/>
            <a:ext cx="4029513" cy="3210612"/>
          </a:xfrm>
          <a:prstGeom prst="rect">
            <a:avLst/>
          </a:prstGeom>
        </p:spPr>
      </p:pic>
      <p:pic>
        <p:nvPicPr>
          <p:cNvPr id="9" name="図 8" descr="ダイアグラム&#10;&#10;自動的に生成された説明">
            <a:extLst>
              <a:ext uri="{FF2B5EF4-FFF2-40B4-BE49-F238E27FC236}">
                <a16:creationId xmlns:a16="http://schemas.microsoft.com/office/drawing/2014/main" id="{60C12F7D-1943-A89B-D2F6-4BF437137C04}"/>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3666" y="-8247"/>
            <a:ext cx="4252355" cy="3189266"/>
          </a:xfrm>
          <a:prstGeom prst="rect">
            <a:avLst/>
          </a:prstGeom>
        </p:spPr>
      </p:pic>
      <p:pic>
        <p:nvPicPr>
          <p:cNvPr id="21" name="図 20" descr="ダイアグラム&#10;&#10;低い精度で自動的に生成された説明">
            <a:extLst>
              <a:ext uri="{FF2B5EF4-FFF2-40B4-BE49-F238E27FC236}">
                <a16:creationId xmlns:a16="http://schemas.microsoft.com/office/drawing/2014/main" id="{75191BAF-63A9-7AF7-74E8-C1FD26C3DC41}"/>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3958190" y="18218"/>
            <a:ext cx="4252354" cy="3189266"/>
          </a:xfrm>
          <a:prstGeom prst="rect">
            <a:avLst/>
          </a:prstGeom>
        </p:spPr>
      </p:pic>
      <p:pic>
        <p:nvPicPr>
          <p:cNvPr id="25" name="図 24" descr="ダイアグラム&#10;&#10;自動的に生成された説明">
            <a:extLst>
              <a:ext uri="{FF2B5EF4-FFF2-40B4-BE49-F238E27FC236}">
                <a16:creationId xmlns:a16="http://schemas.microsoft.com/office/drawing/2014/main" id="{539D107D-CF47-33CB-DFE0-BA165D7AABEB}"/>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7866419" y="-18192"/>
            <a:ext cx="4277128" cy="3207846"/>
          </a:xfrm>
          <a:prstGeom prst="rect">
            <a:avLst/>
          </a:prstGeom>
        </p:spPr>
      </p:pic>
      <p:pic>
        <p:nvPicPr>
          <p:cNvPr id="28" name="図 27" descr="グラフ&#10;&#10;低い精度で自動的に生成された説明">
            <a:extLst>
              <a:ext uri="{FF2B5EF4-FFF2-40B4-BE49-F238E27FC236}">
                <a16:creationId xmlns:a16="http://schemas.microsoft.com/office/drawing/2014/main" id="{E48235C0-C9EE-D452-5A18-AFE1B8BF720B}"/>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1" y="3428999"/>
            <a:ext cx="4475226" cy="3434019"/>
          </a:xfrm>
          <a:prstGeom prst="rect">
            <a:avLst/>
          </a:prstGeom>
        </p:spPr>
      </p:pic>
      <p:pic>
        <p:nvPicPr>
          <p:cNvPr id="30" name="図 29" descr="ダイアグラム&#10;&#10;自動的に生成された説明">
            <a:extLst>
              <a:ext uri="{FF2B5EF4-FFF2-40B4-BE49-F238E27FC236}">
                <a16:creationId xmlns:a16="http://schemas.microsoft.com/office/drawing/2014/main" id="{7AF6F93A-82A7-8B87-EAC3-3452168FB3A8}"/>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4130669" y="3567364"/>
            <a:ext cx="4200268" cy="3285009"/>
          </a:xfrm>
          <a:prstGeom prst="rect">
            <a:avLst/>
          </a:prstGeom>
        </p:spPr>
      </p:pic>
      <p:pic>
        <p:nvPicPr>
          <p:cNvPr id="32" name="図 31" descr="グラフ&#10;&#10;自動的に生成された説明">
            <a:extLst>
              <a:ext uri="{FF2B5EF4-FFF2-40B4-BE49-F238E27FC236}">
                <a16:creationId xmlns:a16="http://schemas.microsoft.com/office/drawing/2014/main" id="{39B809C1-611B-AA9E-B0D1-C42A955810A7}"/>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8210544" y="3644641"/>
            <a:ext cx="3981456" cy="3196977"/>
          </a:xfrm>
          <a:prstGeom prst="rect">
            <a:avLst/>
          </a:prstGeom>
        </p:spPr>
      </p:pic>
      <p:pic>
        <p:nvPicPr>
          <p:cNvPr id="17" name="図 16" descr="ダイアグラム&#10;&#10;自動的に生成された説明">
            <a:extLst>
              <a:ext uri="{FF2B5EF4-FFF2-40B4-BE49-F238E27FC236}">
                <a16:creationId xmlns:a16="http://schemas.microsoft.com/office/drawing/2014/main" id="{D5F4F403-F1AD-75DD-9B07-A7C2BA3245E9}"/>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9983" y="-2101"/>
            <a:ext cx="4252354" cy="3189266"/>
          </a:xfrm>
          <a:prstGeom prst="rect">
            <a:avLst/>
          </a:prstGeom>
        </p:spPr>
      </p:pic>
      <p:pic>
        <p:nvPicPr>
          <p:cNvPr id="27" name="図 26" descr="ダイアグラム, 概略図&#10;&#10;自動的に生成された説明">
            <a:extLst>
              <a:ext uri="{FF2B5EF4-FFF2-40B4-BE49-F238E27FC236}">
                <a16:creationId xmlns:a16="http://schemas.microsoft.com/office/drawing/2014/main" id="{7022917F-4E0C-3064-DF95-B30C90DC9ECB}"/>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3866857" y="-16421"/>
            <a:ext cx="4283975" cy="3212982"/>
          </a:xfrm>
          <a:prstGeom prst="rect">
            <a:avLst/>
          </a:prstGeom>
        </p:spPr>
      </p:pic>
      <p:pic>
        <p:nvPicPr>
          <p:cNvPr id="31" name="図 30" descr="ダイアグラム&#10;&#10;自動的に生成された説明">
            <a:extLst>
              <a:ext uri="{FF2B5EF4-FFF2-40B4-BE49-F238E27FC236}">
                <a16:creationId xmlns:a16="http://schemas.microsoft.com/office/drawing/2014/main" id="{E1C14377-97F8-CB8A-24E8-E98BC43B3F22}"/>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7901913" y="-5499"/>
            <a:ext cx="4278433" cy="3208825"/>
          </a:xfrm>
          <a:prstGeom prst="rect">
            <a:avLst/>
          </a:prstGeom>
        </p:spPr>
      </p:pic>
      <p:pic>
        <p:nvPicPr>
          <p:cNvPr id="34" name="図 33" descr="ダイアグラム&#10;&#10;自動的に生成された説明">
            <a:extLst>
              <a:ext uri="{FF2B5EF4-FFF2-40B4-BE49-F238E27FC236}">
                <a16:creationId xmlns:a16="http://schemas.microsoft.com/office/drawing/2014/main" id="{5125CCC7-9EE6-EDC7-74E2-F6D72A62469F}"/>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9983" y="3428996"/>
            <a:ext cx="4578693" cy="3434020"/>
          </a:xfrm>
          <a:prstGeom prst="rect">
            <a:avLst/>
          </a:prstGeom>
        </p:spPr>
      </p:pic>
      <p:pic>
        <p:nvPicPr>
          <p:cNvPr id="36" name="図 35" descr="ダイアグラム&#10;&#10;自動的に生成された説明">
            <a:extLst>
              <a:ext uri="{FF2B5EF4-FFF2-40B4-BE49-F238E27FC236}">
                <a16:creationId xmlns:a16="http://schemas.microsoft.com/office/drawing/2014/main" id="{EFCC7B9E-76CA-DA8B-76BB-F09316A0869D}"/>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4081243" y="3459880"/>
            <a:ext cx="4564441" cy="3423331"/>
          </a:xfrm>
          <a:prstGeom prst="rect">
            <a:avLst/>
          </a:prstGeom>
        </p:spPr>
      </p:pic>
      <p:pic>
        <p:nvPicPr>
          <p:cNvPr id="38" name="図 37" descr="グラフ&#10;&#10;自動的に生成された説明">
            <a:extLst>
              <a:ext uri="{FF2B5EF4-FFF2-40B4-BE49-F238E27FC236}">
                <a16:creationId xmlns:a16="http://schemas.microsoft.com/office/drawing/2014/main" id="{EC767C10-38F8-AA5A-36B2-D52AFFE31CFF}"/>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8246492" y="3628260"/>
            <a:ext cx="3953693" cy="3224113"/>
          </a:xfrm>
          <a:prstGeom prst="rect">
            <a:avLst/>
          </a:prstGeom>
        </p:spPr>
      </p:pic>
    </p:spTree>
    <p:extLst>
      <p:ext uri="{BB962C8B-B14F-4D97-AF65-F5344CB8AC3E}">
        <p14:creationId xmlns:p14="http://schemas.microsoft.com/office/powerpoint/2010/main" val="270124037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375967E5-48D0-0C8B-52A7-D3F3C0DA4886}"/>
              </a:ext>
            </a:extLst>
          </p:cNvPr>
          <p:cNvSpPr>
            <a:spLocks noGrp="1"/>
          </p:cNvSpPr>
          <p:nvPr>
            <p:ph type="sldNum" sz="quarter" idx="12"/>
          </p:nvPr>
        </p:nvSpPr>
        <p:spPr/>
        <p:txBody>
          <a:bodyPr/>
          <a:lstStyle/>
          <a:p>
            <a:fld id="{AB492E1D-532B-4343-855D-235CD69FFFAA}" type="slidenum">
              <a:rPr lang="ja-JP" altLang="en-US" smtClean="0"/>
              <a:pPr/>
              <a:t>91</a:t>
            </a:fld>
            <a:endParaRPr lang="ja-JP" altLang="en-US" dirty="0"/>
          </a:p>
        </p:txBody>
      </p:sp>
      <p:pic>
        <p:nvPicPr>
          <p:cNvPr id="4" name="図 3" descr="グラフ, 散布図&#10;&#10;自動的に生成された説明">
            <a:extLst>
              <a:ext uri="{FF2B5EF4-FFF2-40B4-BE49-F238E27FC236}">
                <a16:creationId xmlns:a16="http://schemas.microsoft.com/office/drawing/2014/main" id="{5CCC4CD3-843E-92EA-C103-D2597DCCF9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4283977" cy="3212983"/>
          </a:xfrm>
          <a:prstGeom prst="rect">
            <a:avLst/>
          </a:prstGeom>
        </p:spPr>
      </p:pic>
      <p:pic>
        <p:nvPicPr>
          <p:cNvPr id="8" name="図 7" descr="グラフ, 散布図&#10;&#10;自動的に生成された説明">
            <a:extLst>
              <a:ext uri="{FF2B5EF4-FFF2-40B4-BE49-F238E27FC236}">
                <a16:creationId xmlns:a16="http://schemas.microsoft.com/office/drawing/2014/main" id="{CFEF43F5-6EE0-3FFB-DD06-95261FED2E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29514" y="0"/>
            <a:ext cx="3878510" cy="3212982"/>
          </a:xfrm>
          <a:prstGeom prst="rect">
            <a:avLst/>
          </a:prstGeom>
        </p:spPr>
      </p:pic>
      <p:pic>
        <p:nvPicPr>
          <p:cNvPr id="10" name="図 9" descr="グラフ, 散布図&#10;&#10;自動的に生成された説明">
            <a:extLst>
              <a:ext uri="{FF2B5EF4-FFF2-40B4-BE49-F238E27FC236}">
                <a16:creationId xmlns:a16="http://schemas.microsoft.com/office/drawing/2014/main" id="{F33A6C63-FBD2-04D2-2EFD-C98D1894C5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08024" y="0"/>
            <a:ext cx="4283976" cy="3212982"/>
          </a:xfrm>
          <a:prstGeom prst="rect">
            <a:avLst/>
          </a:prstGeom>
        </p:spPr>
      </p:pic>
      <p:pic>
        <p:nvPicPr>
          <p:cNvPr id="12" name="図 11" descr="グラフ, 散布図&#10;&#10;自動的に生成された説明">
            <a:extLst>
              <a:ext uri="{FF2B5EF4-FFF2-40B4-BE49-F238E27FC236}">
                <a16:creationId xmlns:a16="http://schemas.microsoft.com/office/drawing/2014/main" id="{44F3EFD2-0634-0FCD-A224-11959558ED9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3415497"/>
            <a:ext cx="3878510" cy="3442503"/>
          </a:xfrm>
          <a:prstGeom prst="rect">
            <a:avLst/>
          </a:prstGeom>
        </p:spPr>
      </p:pic>
      <p:pic>
        <p:nvPicPr>
          <p:cNvPr id="14" name="図 13" descr="グラフ, 散布図&#10;&#10;自動的に生成された説明">
            <a:extLst>
              <a:ext uri="{FF2B5EF4-FFF2-40B4-BE49-F238E27FC236}">
                <a16:creationId xmlns:a16="http://schemas.microsoft.com/office/drawing/2014/main" id="{90319CBE-921E-BA4D-B178-E560AB31BA8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81243" y="3707799"/>
            <a:ext cx="4029514" cy="3150201"/>
          </a:xfrm>
          <a:prstGeom prst="rect">
            <a:avLst/>
          </a:prstGeom>
        </p:spPr>
      </p:pic>
      <p:pic>
        <p:nvPicPr>
          <p:cNvPr id="16" name="図 15" descr="グラフ, 散布図&#10;&#10;自動的に生成された説明">
            <a:extLst>
              <a:ext uri="{FF2B5EF4-FFF2-40B4-BE49-F238E27FC236}">
                <a16:creationId xmlns:a16="http://schemas.microsoft.com/office/drawing/2014/main" id="{B4FF6928-FA20-15D9-0A22-541804F8580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942307" y="3645019"/>
            <a:ext cx="4160939" cy="3210232"/>
          </a:xfrm>
          <a:prstGeom prst="rect">
            <a:avLst/>
          </a:prstGeom>
        </p:spPr>
      </p:pic>
      <p:pic>
        <p:nvPicPr>
          <p:cNvPr id="5" name="図 4" descr="グラフ, ダイアグラム&#10;&#10;自動的に生成された説明">
            <a:extLst>
              <a:ext uri="{FF2B5EF4-FFF2-40B4-BE49-F238E27FC236}">
                <a16:creationId xmlns:a16="http://schemas.microsoft.com/office/drawing/2014/main" id="{7230DECB-EFC5-45B9-434B-DB169C49F50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 y="1"/>
            <a:ext cx="4283976" cy="3190033"/>
          </a:xfrm>
          <a:prstGeom prst="rect">
            <a:avLst/>
          </a:prstGeom>
        </p:spPr>
      </p:pic>
      <p:pic>
        <p:nvPicPr>
          <p:cNvPr id="7" name="図 6" descr="ダイアグラム&#10;&#10;自動的に生成された説明">
            <a:extLst>
              <a:ext uri="{FF2B5EF4-FFF2-40B4-BE49-F238E27FC236}">
                <a16:creationId xmlns:a16="http://schemas.microsoft.com/office/drawing/2014/main" id="{A0DF7D49-E8C1-F008-F351-8252FCB7B88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171760" y="0"/>
            <a:ext cx="4438840" cy="3210233"/>
          </a:xfrm>
          <a:prstGeom prst="rect">
            <a:avLst/>
          </a:prstGeom>
        </p:spPr>
      </p:pic>
      <p:pic>
        <p:nvPicPr>
          <p:cNvPr id="11" name="図 10" descr="ダイアグラム&#10;&#10;自動的に生成された説明">
            <a:extLst>
              <a:ext uri="{FF2B5EF4-FFF2-40B4-BE49-F238E27FC236}">
                <a16:creationId xmlns:a16="http://schemas.microsoft.com/office/drawing/2014/main" id="{0247E6B8-88BA-E1F7-B4DD-C48A47F371C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911690" y="-2749"/>
            <a:ext cx="4280310" cy="3210233"/>
          </a:xfrm>
          <a:prstGeom prst="rect">
            <a:avLst/>
          </a:prstGeom>
        </p:spPr>
      </p:pic>
      <p:pic>
        <p:nvPicPr>
          <p:cNvPr id="15" name="図 14" descr="ダイアグラム&#10;&#10;自動的に生成された説明">
            <a:extLst>
              <a:ext uri="{FF2B5EF4-FFF2-40B4-BE49-F238E27FC236}">
                <a16:creationId xmlns:a16="http://schemas.microsoft.com/office/drawing/2014/main" id="{2BDF12DB-6546-6C01-5C16-DFF56B00E6BC}"/>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0" y="3429001"/>
            <a:ext cx="4286998" cy="3431268"/>
          </a:xfrm>
          <a:prstGeom prst="rect">
            <a:avLst/>
          </a:prstGeom>
        </p:spPr>
      </p:pic>
      <p:pic>
        <p:nvPicPr>
          <p:cNvPr id="18" name="図 17" descr="ダイアグラム&#10;&#10;自動的に生成された説明">
            <a:extLst>
              <a:ext uri="{FF2B5EF4-FFF2-40B4-BE49-F238E27FC236}">
                <a16:creationId xmlns:a16="http://schemas.microsoft.com/office/drawing/2014/main" id="{65542F63-3A85-27E2-E8FB-981695B9B8D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280312" y="3607630"/>
            <a:ext cx="4283976" cy="3212982"/>
          </a:xfrm>
          <a:prstGeom prst="rect">
            <a:avLst/>
          </a:prstGeom>
        </p:spPr>
      </p:pic>
      <p:pic>
        <p:nvPicPr>
          <p:cNvPr id="20" name="図 19" descr="ダイアグラム&#10;&#10;自動的に生成された説明">
            <a:extLst>
              <a:ext uri="{FF2B5EF4-FFF2-40B4-BE49-F238E27FC236}">
                <a16:creationId xmlns:a16="http://schemas.microsoft.com/office/drawing/2014/main" id="{D4443C71-E833-A818-EDCE-7D25581778F5}"/>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238308" y="3892730"/>
            <a:ext cx="3953692" cy="2965269"/>
          </a:xfrm>
          <a:prstGeom prst="rect">
            <a:avLst/>
          </a:prstGeom>
        </p:spPr>
      </p:pic>
      <p:pic>
        <p:nvPicPr>
          <p:cNvPr id="13" name="図 12" descr="グラフ, 散布図&#10;&#10;自動的に生成された説明">
            <a:extLst>
              <a:ext uri="{FF2B5EF4-FFF2-40B4-BE49-F238E27FC236}">
                <a16:creationId xmlns:a16="http://schemas.microsoft.com/office/drawing/2014/main" id="{691760F2-141D-17F4-15A9-889EB0B42447}"/>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249695" y="-2749"/>
            <a:ext cx="4253377" cy="3190033"/>
          </a:xfrm>
          <a:prstGeom prst="rect">
            <a:avLst/>
          </a:prstGeom>
        </p:spPr>
      </p:pic>
      <p:pic>
        <p:nvPicPr>
          <p:cNvPr id="6" name="図 5" descr="グラフ, 散布図&#10;&#10;自動的に生成された説明">
            <a:extLst>
              <a:ext uri="{FF2B5EF4-FFF2-40B4-BE49-F238E27FC236}">
                <a16:creationId xmlns:a16="http://schemas.microsoft.com/office/drawing/2014/main" id="{5C8F3C5D-A82D-2333-D91B-2619E6DC5EB0}"/>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0" y="-2749"/>
            <a:ext cx="4253377" cy="3190033"/>
          </a:xfrm>
          <a:prstGeom prst="rect">
            <a:avLst/>
          </a:prstGeom>
        </p:spPr>
      </p:pic>
      <p:pic>
        <p:nvPicPr>
          <p:cNvPr id="19" name="図 18" descr="グラフ, 散布図&#10;&#10;自動的に生成された説明">
            <a:extLst>
              <a:ext uri="{FF2B5EF4-FFF2-40B4-BE49-F238E27FC236}">
                <a16:creationId xmlns:a16="http://schemas.microsoft.com/office/drawing/2014/main" id="{D6469A6F-AB6B-28FD-8D74-7682623E9D0E}"/>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7938623" y="-8247"/>
            <a:ext cx="4253377" cy="3190033"/>
          </a:xfrm>
          <a:prstGeom prst="rect">
            <a:avLst/>
          </a:prstGeom>
        </p:spPr>
      </p:pic>
      <p:pic>
        <p:nvPicPr>
          <p:cNvPr id="22" name="図 21" descr="グラフ, 散布図&#10;&#10;自動的に生成された説明">
            <a:extLst>
              <a:ext uri="{FF2B5EF4-FFF2-40B4-BE49-F238E27FC236}">
                <a16:creationId xmlns:a16="http://schemas.microsoft.com/office/drawing/2014/main" id="{5FCAF8BA-3580-3988-026F-B896385B9193}"/>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 y="3426252"/>
            <a:ext cx="4575664" cy="3431748"/>
          </a:xfrm>
          <a:prstGeom prst="rect">
            <a:avLst/>
          </a:prstGeom>
        </p:spPr>
      </p:pic>
      <p:pic>
        <p:nvPicPr>
          <p:cNvPr id="24" name="図 23" descr="グラフ, 散布図&#10;&#10;自動的に生成された説明">
            <a:extLst>
              <a:ext uri="{FF2B5EF4-FFF2-40B4-BE49-F238E27FC236}">
                <a16:creationId xmlns:a16="http://schemas.microsoft.com/office/drawing/2014/main" id="{D0DD5BA4-EDFF-8BA9-1616-A0ABD2385A3C}"/>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4249694" y="3570242"/>
            <a:ext cx="4200269" cy="3285009"/>
          </a:xfrm>
          <a:prstGeom prst="rect">
            <a:avLst/>
          </a:prstGeom>
        </p:spPr>
      </p:pic>
      <p:pic>
        <p:nvPicPr>
          <p:cNvPr id="26" name="図 25" descr="グラフ, 散布図&#10;&#10;自動的に生成された説明">
            <a:extLst>
              <a:ext uri="{FF2B5EF4-FFF2-40B4-BE49-F238E27FC236}">
                <a16:creationId xmlns:a16="http://schemas.microsoft.com/office/drawing/2014/main" id="{576A2D30-AA8C-AD8C-2247-5EC78E0E073F}"/>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8162487" y="3647389"/>
            <a:ext cx="4029513" cy="3210612"/>
          </a:xfrm>
          <a:prstGeom prst="rect">
            <a:avLst/>
          </a:prstGeom>
        </p:spPr>
      </p:pic>
      <p:pic>
        <p:nvPicPr>
          <p:cNvPr id="9" name="図 8" descr="ダイアグラム&#10;&#10;自動的に生成された説明">
            <a:extLst>
              <a:ext uri="{FF2B5EF4-FFF2-40B4-BE49-F238E27FC236}">
                <a16:creationId xmlns:a16="http://schemas.microsoft.com/office/drawing/2014/main" id="{60C12F7D-1943-A89B-D2F6-4BF437137C04}"/>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3666" y="-8247"/>
            <a:ext cx="4252355" cy="3189266"/>
          </a:xfrm>
          <a:prstGeom prst="rect">
            <a:avLst/>
          </a:prstGeom>
        </p:spPr>
      </p:pic>
      <p:pic>
        <p:nvPicPr>
          <p:cNvPr id="21" name="図 20" descr="ダイアグラム&#10;&#10;低い精度で自動的に生成された説明">
            <a:extLst>
              <a:ext uri="{FF2B5EF4-FFF2-40B4-BE49-F238E27FC236}">
                <a16:creationId xmlns:a16="http://schemas.microsoft.com/office/drawing/2014/main" id="{75191BAF-63A9-7AF7-74E8-C1FD26C3DC41}"/>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3958190" y="18218"/>
            <a:ext cx="4252354" cy="3189266"/>
          </a:xfrm>
          <a:prstGeom prst="rect">
            <a:avLst/>
          </a:prstGeom>
        </p:spPr>
      </p:pic>
      <p:pic>
        <p:nvPicPr>
          <p:cNvPr id="25" name="図 24" descr="ダイアグラム&#10;&#10;自動的に生成された説明">
            <a:extLst>
              <a:ext uri="{FF2B5EF4-FFF2-40B4-BE49-F238E27FC236}">
                <a16:creationId xmlns:a16="http://schemas.microsoft.com/office/drawing/2014/main" id="{539D107D-CF47-33CB-DFE0-BA165D7AABEB}"/>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7866419" y="-18192"/>
            <a:ext cx="4277128" cy="3207846"/>
          </a:xfrm>
          <a:prstGeom prst="rect">
            <a:avLst/>
          </a:prstGeom>
        </p:spPr>
      </p:pic>
      <p:pic>
        <p:nvPicPr>
          <p:cNvPr id="28" name="図 27" descr="グラフ&#10;&#10;低い精度で自動的に生成された説明">
            <a:extLst>
              <a:ext uri="{FF2B5EF4-FFF2-40B4-BE49-F238E27FC236}">
                <a16:creationId xmlns:a16="http://schemas.microsoft.com/office/drawing/2014/main" id="{E48235C0-C9EE-D452-5A18-AFE1B8BF720B}"/>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1" y="3428999"/>
            <a:ext cx="4475226" cy="3434019"/>
          </a:xfrm>
          <a:prstGeom prst="rect">
            <a:avLst/>
          </a:prstGeom>
        </p:spPr>
      </p:pic>
      <p:pic>
        <p:nvPicPr>
          <p:cNvPr id="30" name="図 29" descr="ダイアグラム&#10;&#10;自動的に生成された説明">
            <a:extLst>
              <a:ext uri="{FF2B5EF4-FFF2-40B4-BE49-F238E27FC236}">
                <a16:creationId xmlns:a16="http://schemas.microsoft.com/office/drawing/2014/main" id="{7AF6F93A-82A7-8B87-EAC3-3452168FB3A8}"/>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4144572" y="3607630"/>
            <a:ext cx="4200268" cy="3285009"/>
          </a:xfrm>
          <a:prstGeom prst="rect">
            <a:avLst/>
          </a:prstGeom>
        </p:spPr>
      </p:pic>
      <p:pic>
        <p:nvPicPr>
          <p:cNvPr id="32" name="図 31" descr="グラフ&#10;&#10;自動的に生成された説明">
            <a:extLst>
              <a:ext uri="{FF2B5EF4-FFF2-40B4-BE49-F238E27FC236}">
                <a16:creationId xmlns:a16="http://schemas.microsoft.com/office/drawing/2014/main" id="{39B809C1-611B-AA9E-B0D1-C42A955810A7}"/>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8210544" y="3644641"/>
            <a:ext cx="3981456" cy="3196977"/>
          </a:xfrm>
          <a:prstGeom prst="rect">
            <a:avLst/>
          </a:prstGeom>
        </p:spPr>
      </p:pic>
    </p:spTree>
    <p:extLst>
      <p:ext uri="{BB962C8B-B14F-4D97-AF65-F5344CB8AC3E}">
        <p14:creationId xmlns:p14="http://schemas.microsoft.com/office/powerpoint/2010/main" val="51915044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375967E5-48D0-0C8B-52A7-D3F3C0DA4886}"/>
              </a:ext>
            </a:extLst>
          </p:cNvPr>
          <p:cNvSpPr>
            <a:spLocks noGrp="1"/>
          </p:cNvSpPr>
          <p:nvPr>
            <p:ph type="sldNum" sz="quarter" idx="12"/>
          </p:nvPr>
        </p:nvSpPr>
        <p:spPr/>
        <p:txBody>
          <a:bodyPr/>
          <a:lstStyle/>
          <a:p>
            <a:fld id="{AB492E1D-532B-4343-855D-235CD69FFFAA}" type="slidenum">
              <a:rPr lang="ja-JP" altLang="en-US" smtClean="0"/>
              <a:pPr/>
              <a:t>92</a:t>
            </a:fld>
            <a:endParaRPr lang="ja-JP" altLang="en-US" dirty="0"/>
          </a:p>
        </p:txBody>
      </p:sp>
      <p:pic>
        <p:nvPicPr>
          <p:cNvPr id="4" name="図 3" descr="グラフ, 散布図&#10;&#10;自動的に生成された説明">
            <a:extLst>
              <a:ext uri="{FF2B5EF4-FFF2-40B4-BE49-F238E27FC236}">
                <a16:creationId xmlns:a16="http://schemas.microsoft.com/office/drawing/2014/main" id="{5CCC4CD3-843E-92EA-C103-D2597DCCF9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4283977" cy="3212983"/>
          </a:xfrm>
          <a:prstGeom prst="rect">
            <a:avLst/>
          </a:prstGeom>
        </p:spPr>
      </p:pic>
      <p:pic>
        <p:nvPicPr>
          <p:cNvPr id="8" name="図 7" descr="グラフ, 散布図&#10;&#10;自動的に生成された説明">
            <a:extLst>
              <a:ext uri="{FF2B5EF4-FFF2-40B4-BE49-F238E27FC236}">
                <a16:creationId xmlns:a16="http://schemas.microsoft.com/office/drawing/2014/main" id="{CFEF43F5-6EE0-3FFB-DD06-95261FED2E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29514" y="0"/>
            <a:ext cx="3878510" cy="3212982"/>
          </a:xfrm>
          <a:prstGeom prst="rect">
            <a:avLst/>
          </a:prstGeom>
        </p:spPr>
      </p:pic>
      <p:pic>
        <p:nvPicPr>
          <p:cNvPr id="10" name="図 9" descr="グラフ, 散布図&#10;&#10;自動的に生成された説明">
            <a:extLst>
              <a:ext uri="{FF2B5EF4-FFF2-40B4-BE49-F238E27FC236}">
                <a16:creationId xmlns:a16="http://schemas.microsoft.com/office/drawing/2014/main" id="{F33A6C63-FBD2-04D2-2EFD-C98D1894C5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08024" y="0"/>
            <a:ext cx="4283976" cy="3212982"/>
          </a:xfrm>
          <a:prstGeom prst="rect">
            <a:avLst/>
          </a:prstGeom>
        </p:spPr>
      </p:pic>
      <p:pic>
        <p:nvPicPr>
          <p:cNvPr id="12" name="図 11" descr="グラフ, 散布図&#10;&#10;自動的に生成された説明">
            <a:extLst>
              <a:ext uri="{FF2B5EF4-FFF2-40B4-BE49-F238E27FC236}">
                <a16:creationId xmlns:a16="http://schemas.microsoft.com/office/drawing/2014/main" id="{44F3EFD2-0634-0FCD-A224-11959558ED9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3415497"/>
            <a:ext cx="3878510" cy="3442503"/>
          </a:xfrm>
          <a:prstGeom prst="rect">
            <a:avLst/>
          </a:prstGeom>
        </p:spPr>
      </p:pic>
      <p:pic>
        <p:nvPicPr>
          <p:cNvPr id="5" name="図 4" descr="グラフ, ダイアグラム&#10;&#10;自動的に生成された説明">
            <a:extLst>
              <a:ext uri="{FF2B5EF4-FFF2-40B4-BE49-F238E27FC236}">
                <a16:creationId xmlns:a16="http://schemas.microsoft.com/office/drawing/2014/main" id="{7230DECB-EFC5-45B9-434B-DB169C49F50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 y="1"/>
            <a:ext cx="4283976" cy="3190033"/>
          </a:xfrm>
          <a:prstGeom prst="rect">
            <a:avLst/>
          </a:prstGeom>
        </p:spPr>
      </p:pic>
      <p:pic>
        <p:nvPicPr>
          <p:cNvPr id="7" name="図 6" descr="ダイアグラム&#10;&#10;自動的に生成された説明">
            <a:extLst>
              <a:ext uri="{FF2B5EF4-FFF2-40B4-BE49-F238E27FC236}">
                <a16:creationId xmlns:a16="http://schemas.microsoft.com/office/drawing/2014/main" id="{A0DF7D49-E8C1-F008-F351-8252FCB7B88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171760" y="0"/>
            <a:ext cx="4438840" cy="3210233"/>
          </a:xfrm>
          <a:prstGeom prst="rect">
            <a:avLst/>
          </a:prstGeom>
        </p:spPr>
      </p:pic>
      <p:pic>
        <p:nvPicPr>
          <p:cNvPr id="11" name="図 10" descr="ダイアグラム&#10;&#10;自動的に生成された説明">
            <a:extLst>
              <a:ext uri="{FF2B5EF4-FFF2-40B4-BE49-F238E27FC236}">
                <a16:creationId xmlns:a16="http://schemas.microsoft.com/office/drawing/2014/main" id="{0247E6B8-88BA-E1F7-B4DD-C48A47F371C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911690" y="-2749"/>
            <a:ext cx="4280310" cy="3210233"/>
          </a:xfrm>
          <a:prstGeom prst="rect">
            <a:avLst/>
          </a:prstGeom>
        </p:spPr>
      </p:pic>
      <p:pic>
        <p:nvPicPr>
          <p:cNvPr id="15" name="図 14" descr="ダイアグラム&#10;&#10;自動的に生成された説明">
            <a:extLst>
              <a:ext uri="{FF2B5EF4-FFF2-40B4-BE49-F238E27FC236}">
                <a16:creationId xmlns:a16="http://schemas.microsoft.com/office/drawing/2014/main" id="{2BDF12DB-6546-6C01-5C16-DFF56B00E6B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0" y="3429001"/>
            <a:ext cx="4286998" cy="3431268"/>
          </a:xfrm>
          <a:prstGeom prst="rect">
            <a:avLst/>
          </a:prstGeom>
        </p:spPr>
      </p:pic>
      <p:pic>
        <p:nvPicPr>
          <p:cNvPr id="13" name="図 12" descr="グラフ, 散布図&#10;&#10;自動的に生成された説明">
            <a:extLst>
              <a:ext uri="{FF2B5EF4-FFF2-40B4-BE49-F238E27FC236}">
                <a16:creationId xmlns:a16="http://schemas.microsoft.com/office/drawing/2014/main" id="{691760F2-141D-17F4-15A9-889EB0B4244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249695" y="-2749"/>
            <a:ext cx="4253377" cy="3190033"/>
          </a:xfrm>
          <a:prstGeom prst="rect">
            <a:avLst/>
          </a:prstGeom>
        </p:spPr>
      </p:pic>
      <p:pic>
        <p:nvPicPr>
          <p:cNvPr id="6" name="図 5" descr="グラフ, 散布図&#10;&#10;自動的に生成された説明">
            <a:extLst>
              <a:ext uri="{FF2B5EF4-FFF2-40B4-BE49-F238E27FC236}">
                <a16:creationId xmlns:a16="http://schemas.microsoft.com/office/drawing/2014/main" id="{5C8F3C5D-A82D-2333-D91B-2619E6DC5EB0}"/>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0" y="-2749"/>
            <a:ext cx="4253377" cy="3190033"/>
          </a:xfrm>
          <a:prstGeom prst="rect">
            <a:avLst/>
          </a:prstGeom>
        </p:spPr>
      </p:pic>
      <p:pic>
        <p:nvPicPr>
          <p:cNvPr id="19" name="図 18" descr="グラフ, 散布図&#10;&#10;自動的に生成された説明">
            <a:extLst>
              <a:ext uri="{FF2B5EF4-FFF2-40B4-BE49-F238E27FC236}">
                <a16:creationId xmlns:a16="http://schemas.microsoft.com/office/drawing/2014/main" id="{D6469A6F-AB6B-28FD-8D74-7682623E9D0E}"/>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938623" y="-8247"/>
            <a:ext cx="4253377" cy="3190033"/>
          </a:xfrm>
          <a:prstGeom prst="rect">
            <a:avLst/>
          </a:prstGeom>
        </p:spPr>
      </p:pic>
      <p:pic>
        <p:nvPicPr>
          <p:cNvPr id="22" name="図 21" descr="グラフ, 散布図&#10;&#10;自動的に生成された説明">
            <a:extLst>
              <a:ext uri="{FF2B5EF4-FFF2-40B4-BE49-F238E27FC236}">
                <a16:creationId xmlns:a16="http://schemas.microsoft.com/office/drawing/2014/main" id="{5FCAF8BA-3580-3988-026F-B896385B9193}"/>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 y="3426252"/>
            <a:ext cx="4575664" cy="3431748"/>
          </a:xfrm>
          <a:prstGeom prst="rect">
            <a:avLst/>
          </a:prstGeom>
        </p:spPr>
      </p:pic>
      <p:pic>
        <p:nvPicPr>
          <p:cNvPr id="9" name="図 8" descr="ダイアグラム&#10;&#10;自動的に生成された説明">
            <a:extLst>
              <a:ext uri="{FF2B5EF4-FFF2-40B4-BE49-F238E27FC236}">
                <a16:creationId xmlns:a16="http://schemas.microsoft.com/office/drawing/2014/main" id="{60C12F7D-1943-A89B-D2F6-4BF437137C04}"/>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666" y="-8247"/>
            <a:ext cx="4252355" cy="3189266"/>
          </a:xfrm>
          <a:prstGeom prst="rect">
            <a:avLst/>
          </a:prstGeom>
        </p:spPr>
      </p:pic>
      <p:pic>
        <p:nvPicPr>
          <p:cNvPr id="21" name="図 20" descr="ダイアグラム&#10;&#10;低い精度で自動的に生成された説明">
            <a:extLst>
              <a:ext uri="{FF2B5EF4-FFF2-40B4-BE49-F238E27FC236}">
                <a16:creationId xmlns:a16="http://schemas.microsoft.com/office/drawing/2014/main" id="{75191BAF-63A9-7AF7-74E8-C1FD26C3DC41}"/>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3958190" y="18218"/>
            <a:ext cx="4252354" cy="3189266"/>
          </a:xfrm>
          <a:prstGeom prst="rect">
            <a:avLst/>
          </a:prstGeom>
        </p:spPr>
      </p:pic>
      <p:pic>
        <p:nvPicPr>
          <p:cNvPr id="25" name="図 24" descr="ダイアグラム&#10;&#10;自動的に生成された説明">
            <a:extLst>
              <a:ext uri="{FF2B5EF4-FFF2-40B4-BE49-F238E27FC236}">
                <a16:creationId xmlns:a16="http://schemas.microsoft.com/office/drawing/2014/main" id="{539D107D-CF47-33CB-DFE0-BA165D7AABEB}"/>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7866419" y="-18192"/>
            <a:ext cx="4277128" cy="3207846"/>
          </a:xfrm>
          <a:prstGeom prst="rect">
            <a:avLst/>
          </a:prstGeom>
        </p:spPr>
      </p:pic>
      <p:pic>
        <p:nvPicPr>
          <p:cNvPr id="28" name="図 27" descr="グラフ&#10;&#10;低い精度で自動的に生成された説明">
            <a:extLst>
              <a:ext uri="{FF2B5EF4-FFF2-40B4-BE49-F238E27FC236}">
                <a16:creationId xmlns:a16="http://schemas.microsoft.com/office/drawing/2014/main" id="{E48235C0-C9EE-D452-5A18-AFE1B8BF720B}"/>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 y="3428999"/>
            <a:ext cx="4475226" cy="3434019"/>
          </a:xfrm>
          <a:prstGeom prst="rect">
            <a:avLst/>
          </a:prstGeom>
        </p:spPr>
      </p:pic>
      <p:sp>
        <p:nvSpPr>
          <p:cNvPr id="17" name="テキスト ボックス 16">
            <a:extLst>
              <a:ext uri="{FF2B5EF4-FFF2-40B4-BE49-F238E27FC236}">
                <a16:creationId xmlns:a16="http://schemas.microsoft.com/office/drawing/2014/main" id="{157A76A0-25F3-4E00-7A8F-354AF575B794}"/>
              </a:ext>
            </a:extLst>
          </p:cNvPr>
          <p:cNvSpPr txBox="1"/>
          <p:nvPr/>
        </p:nvSpPr>
        <p:spPr>
          <a:xfrm>
            <a:off x="5287756" y="4655473"/>
            <a:ext cx="5728130" cy="1323439"/>
          </a:xfrm>
          <a:prstGeom prst="rect">
            <a:avLst/>
          </a:prstGeom>
          <a:noFill/>
        </p:spPr>
        <p:txBody>
          <a:bodyPr wrap="square" rtlCol="0">
            <a:spAutoFit/>
          </a:bodyPr>
          <a:lstStyle/>
          <a:p>
            <a:r>
              <a:rPr kumimoji="1" lang="ja-JP" altLang="en-US" sz="1600" dirty="0"/>
              <a:t>・</a:t>
            </a:r>
            <a:r>
              <a:rPr kumimoji="1" lang="en-US" altLang="ja-JP" sz="1600" dirty="0" err="1"/>
              <a:t>DoP</a:t>
            </a:r>
            <a:r>
              <a:rPr kumimoji="1" lang="ja-JP" altLang="en-US" sz="1600" dirty="0"/>
              <a:t>：</a:t>
            </a:r>
            <a:r>
              <a:rPr kumimoji="1" lang="en-US" altLang="ja-JP" sz="1600" dirty="0"/>
              <a:t>Degree of Polarization</a:t>
            </a:r>
          </a:p>
          <a:p>
            <a:r>
              <a:rPr lang="ja-JP" altLang="en-US" sz="1600" dirty="0"/>
              <a:t>　　　　</a:t>
            </a:r>
            <a:r>
              <a:rPr lang="en-US" altLang="ja-JP" sz="1600" dirty="0"/>
              <a:t>1</a:t>
            </a:r>
            <a:r>
              <a:rPr lang="ja-JP" altLang="en-US" sz="1600" dirty="0"/>
              <a:t>に近いほど偏波、</a:t>
            </a:r>
            <a:r>
              <a:rPr lang="en-US" altLang="ja-JP" sz="1600" dirty="0"/>
              <a:t>0</a:t>
            </a:r>
            <a:r>
              <a:rPr lang="ja-JP" altLang="en-US" sz="1600" dirty="0"/>
              <a:t>に近いほど偏波としての性質が弱い</a:t>
            </a:r>
            <a:endParaRPr kumimoji="1" lang="en-US" altLang="ja-JP" sz="1600" dirty="0"/>
          </a:p>
          <a:p>
            <a:r>
              <a:rPr kumimoji="1" lang="ja-JP" altLang="en-US" sz="1600" dirty="0"/>
              <a:t>・黄色</a:t>
            </a:r>
            <a:r>
              <a:rPr kumimoji="1" lang="en-US" altLang="ja-JP" sz="1600" dirty="0"/>
              <a:t>(</a:t>
            </a:r>
            <a:r>
              <a:rPr kumimoji="1" lang="ja-JP" altLang="en-US" sz="1600" dirty="0"/>
              <a:t>パイプ</a:t>
            </a:r>
            <a:r>
              <a:rPr kumimoji="1" lang="en-US" altLang="ja-JP" sz="1600" dirty="0"/>
              <a:t>)</a:t>
            </a:r>
            <a:r>
              <a:rPr kumimoji="1" lang="ja-JP" altLang="en-US" sz="1600" dirty="0"/>
              <a:t>のほうが</a:t>
            </a:r>
            <a:r>
              <a:rPr lang="en-US" altLang="ja-JP" sz="1600" dirty="0" err="1"/>
              <a:t>DoP</a:t>
            </a:r>
            <a:r>
              <a:rPr lang="ja-JP" altLang="en-US" sz="1600" dirty="0"/>
              <a:t>が大きい</a:t>
            </a:r>
            <a:endParaRPr lang="en-US" altLang="ja-JP" sz="1600" dirty="0"/>
          </a:p>
          <a:p>
            <a:r>
              <a:rPr kumimoji="1" lang="ja-JP" altLang="en-US" sz="1600" dirty="0"/>
              <a:t>・地面はよりランダム散乱である傾向</a:t>
            </a:r>
          </a:p>
        </p:txBody>
      </p:sp>
      <p:pic>
        <p:nvPicPr>
          <p:cNvPr id="27" name="図 26" descr="テキスト が含まれている画像&#10;&#10;自動的に生成された説明">
            <a:extLst>
              <a:ext uri="{FF2B5EF4-FFF2-40B4-BE49-F238E27FC236}">
                <a16:creationId xmlns:a16="http://schemas.microsoft.com/office/drawing/2014/main" id="{B6BF0279-31D4-5485-FF80-F8035B680E14}"/>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6376383" y="3645019"/>
            <a:ext cx="2943636" cy="847843"/>
          </a:xfrm>
          <a:prstGeom prst="rect">
            <a:avLst/>
          </a:prstGeom>
        </p:spPr>
      </p:pic>
    </p:spTree>
    <p:extLst>
      <p:ext uri="{BB962C8B-B14F-4D97-AF65-F5344CB8AC3E}">
        <p14:creationId xmlns:p14="http://schemas.microsoft.com/office/powerpoint/2010/main" val="34834684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375967E5-48D0-0C8B-52A7-D3F3C0DA4886}"/>
              </a:ext>
            </a:extLst>
          </p:cNvPr>
          <p:cNvSpPr>
            <a:spLocks noGrp="1"/>
          </p:cNvSpPr>
          <p:nvPr>
            <p:ph type="sldNum" sz="quarter" idx="12"/>
          </p:nvPr>
        </p:nvSpPr>
        <p:spPr/>
        <p:txBody>
          <a:bodyPr/>
          <a:lstStyle/>
          <a:p>
            <a:fld id="{AB492E1D-532B-4343-855D-235CD69FFFAA}" type="slidenum">
              <a:rPr lang="ja-JP" altLang="en-US" smtClean="0"/>
              <a:pPr/>
              <a:t>93</a:t>
            </a:fld>
            <a:endParaRPr lang="ja-JP" altLang="en-US" dirty="0"/>
          </a:p>
        </p:txBody>
      </p:sp>
      <p:pic>
        <p:nvPicPr>
          <p:cNvPr id="4" name="図 3" descr="グラフ, 散布図&#10;&#10;自動的に生成された説明">
            <a:extLst>
              <a:ext uri="{FF2B5EF4-FFF2-40B4-BE49-F238E27FC236}">
                <a16:creationId xmlns:a16="http://schemas.microsoft.com/office/drawing/2014/main" id="{5CCC4CD3-843E-92EA-C103-D2597DCCF9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4283977" cy="3212983"/>
          </a:xfrm>
          <a:prstGeom prst="rect">
            <a:avLst/>
          </a:prstGeom>
        </p:spPr>
      </p:pic>
      <p:pic>
        <p:nvPicPr>
          <p:cNvPr id="8" name="図 7" descr="グラフ, 散布図&#10;&#10;自動的に生成された説明">
            <a:extLst>
              <a:ext uri="{FF2B5EF4-FFF2-40B4-BE49-F238E27FC236}">
                <a16:creationId xmlns:a16="http://schemas.microsoft.com/office/drawing/2014/main" id="{CFEF43F5-6EE0-3FFB-DD06-95261FED2E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29514" y="0"/>
            <a:ext cx="3878510" cy="3212982"/>
          </a:xfrm>
          <a:prstGeom prst="rect">
            <a:avLst/>
          </a:prstGeom>
        </p:spPr>
      </p:pic>
      <p:pic>
        <p:nvPicPr>
          <p:cNvPr id="10" name="図 9" descr="グラフ, 散布図&#10;&#10;自動的に生成された説明">
            <a:extLst>
              <a:ext uri="{FF2B5EF4-FFF2-40B4-BE49-F238E27FC236}">
                <a16:creationId xmlns:a16="http://schemas.microsoft.com/office/drawing/2014/main" id="{F33A6C63-FBD2-04D2-2EFD-C98D1894C5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08024" y="0"/>
            <a:ext cx="4283976" cy="3212982"/>
          </a:xfrm>
          <a:prstGeom prst="rect">
            <a:avLst/>
          </a:prstGeom>
        </p:spPr>
      </p:pic>
      <p:pic>
        <p:nvPicPr>
          <p:cNvPr id="12" name="図 11" descr="グラフ, 散布図&#10;&#10;自動的に生成された説明">
            <a:extLst>
              <a:ext uri="{FF2B5EF4-FFF2-40B4-BE49-F238E27FC236}">
                <a16:creationId xmlns:a16="http://schemas.microsoft.com/office/drawing/2014/main" id="{44F3EFD2-0634-0FCD-A224-11959558ED9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3415497"/>
            <a:ext cx="3878510" cy="3442503"/>
          </a:xfrm>
          <a:prstGeom prst="rect">
            <a:avLst/>
          </a:prstGeom>
        </p:spPr>
      </p:pic>
      <p:pic>
        <p:nvPicPr>
          <p:cNvPr id="14" name="図 13" descr="グラフ, 散布図&#10;&#10;自動的に生成された説明">
            <a:extLst>
              <a:ext uri="{FF2B5EF4-FFF2-40B4-BE49-F238E27FC236}">
                <a16:creationId xmlns:a16="http://schemas.microsoft.com/office/drawing/2014/main" id="{90319CBE-921E-BA4D-B178-E560AB31BA8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81243" y="3707799"/>
            <a:ext cx="4029514" cy="3150201"/>
          </a:xfrm>
          <a:prstGeom prst="rect">
            <a:avLst/>
          </a:prstGeom>
        </p:spPr>
      </p:pic>
      <p:pic>
        <p:nvPicPr>
          <p:cNvPr id="16" name="図 15" descr="グラフ, 散布図&#10;&#10;自動的に生成された説明">
            <a:extLst>
              <a:ext uri="{FF2B5EF4-FFF2-40B4-BE49-F238E27FC236}">
                <a16:creationId xmlns:a16="http://schemas.microsoft.com/office/drawing/2014/main" id="{B4FF6928-FA20-15D9-0A22-541804F8580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942307" y="3645019"/>
            <a:ext cx="4160939" cy="3210232"/>
          </a:xfrm>
          <a:prstGeom prst="rect">
            <a:avLst/>
          </a:prstGeom>
        </p:spPr>
      </p:pic>
      <p:pic>
        <p:nvPicPr>
          <p:cNvPr id="5" name="図 4" descr="グラフ, ダイアグラム&#10;&#10;自動的に生成された説明">
            <a:extLst>
              <a:ext uri="{FF2B5EF4-FFF2-40B4-BE49-F238E27FC236}">
                <a16:creationId xmlns:a16="http://schemas.microsoft.com/office/drawing/2014/main" id="{7230DECB-EFC5-45B9-434B-DB169C49F50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 y="1"/>
            <a:ext cx="4283976" cy="3190033"/>
          </a:xfrm>
          <a:prstGeom prst="rect">
            <a:avLst/>
          </a:prstGeom>
        </p:spPr>
      </p:pic>
      <p:pic>
        <p:nvPicPr>
          <p:cNvPr id="7" name="図 6" descr="ダイアグラム&#10;&#10;自動的に生成された説明">
            <a:extLst>
              <a:ext uri="{FF2B5EF4-FFF2-40B4-BE49-F238E27FC236}">
                <a16:creationId xmlns:a16="http://schemas.microsoft.com/office/drawing/2014/main" id="{A0DF7D49-E8C1-F008-F351-8252FCB7B88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171760" y="0"/>
            <a:ext cx="4438840" cy="3210233"/>
          </a:xfrm>
          <a:prstGeom prst="rect">
            <a:avLst/>
          </a:prstGeom>
        </p:spPr>
      </p:pic>
      <p:pic>
        <p:nvPicPr>
          <p:cNvPr id="11" name="図 10" descr="ダイアグラム&#10;&#10;自動的に生成された説明">
            <a:extLst>
              <a:ext uri="{FF2B5EF4-FFF2-40B4-BE49-F238E27FC236}">
                <a16:creationId xmlns:a16="http://schemas.microsoft.com/office/drawing/2014/main" id="{0247E6B8-88BA-E1F7-B4DD-C48A47F371C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911690" y="-2749"/>
            <a:ext cx="4280310" cy="3210233"/>
          </a:xfrm>
          <a:prstGeom prst="rect">
            <a:avLst/>
          </a:prstGeom>
        </p:spPr>
      </p:pic>
      <p:pic>
        <p:nvPicPr>
          <p:cNvPr id="15" name="図 14" descr="ダイアグラム&#10;&#10;自動的に生成された説明">
            <a:extLst>
              <a:ext uri="{FF2B5EF4-FFF2-40B4-BE49-F238E27FC236}">
                <a16:creationId xmlns:a16="http://schemas.microsoft.com/office/drawing/2014/main" id="{2BDF12DB-6546-6C01-5C16-DFF56B00E6BC}"/>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0" y="3429001"/>
            <a:ext cx="4286998" cy="3431268"/>
          </a:xfrm>
          <a:prstGeom prst="rect">
            <a:avLst/>
          </a:prstGeom>
        </p:spPr>
      </p:pic>
      <p:pic>
        <p:nvPicPr>
          <p:cNvPr id="18" name="図 17" descr="ダイアグラム&#10;&#10;自動的に生成された説明">
            <a:extLst>
              <a:ext uri="{FF2B5EF4-FFF2-40B4-BE49-F238E27FC236}">
                <a16:creationId xmlns:a16="http://schemas.microsoft.com/office/drawing/2014/main" id="{65542F63-3A85-27E2-E8FB-981695B9B8D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280312" y="3607630"/>
            <a:ext cx="4283976" cy="3212982"/>
          </a:xfrm>
          <a:prstGeom prst="rect">
            <a:avLst/>
          </a:prstGeom>
        </p:spPr>
      </p:pic>
      <p:pic>
        <p:nvPicPr>
          <p:cNvPr id="20" name="図 19" descr="ダイアグラム&#10;&#10;自動的に生成された説明">
            <a:extLst>
              <a:ext uri="{FF2B5EF4-FFF2-40B4-BE49-F238E27FC236}">
                <a16:creationId xmlns:a16="http://schemas.microsoft.com/office/drawing/2014/main" id="{D4443C71-E833-A818-EDCE-7D25581778F5}"/>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238308" y="3892730"/>
            <a:ext cx="3953692" cy="2965269"/>
          </a:xfrm>
          <a:prstGeom prst="rect">
            <a:avLst/>
          </a:prstGeom>
        </p:spPr>
      </p:pic>
      <p:pic>
        <p:nvPicPr>
          <p:cNvPr id="13" name="図 12" descr="グラフ, 散布図&#10;&#10;自動的に生成された説明">
            <a:extLst>
              <a:ext uri="{FF2B5EF4-FFF2-40B4-BE49-F238E27FC236}">
                <a16:creationId xmlns:a16="http://schemas.microsoft.com/office/drawing/2014/main" id="{691760F2-141D-17F4-15A9-889EB0B42447}"/>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249695" y="-2749"/>
            <a:ext cx="4253377" cy="3190033"/>
          </a:xfrm>
          <a:prstGeom prst="rect">
            <a:avLst/>
          </a:prstGeom>
        </p:spPr>
      </p:pic>
      <p:pic>
        <p:nvPicPr>
          <p:cNvPr id="6" name="図 5" descr="グラフ, 散布図&#10;&#10;自動的に生成された説明">
            <a:extLst>
              <a:ext uri="{FF2B5EF4-FFF2-40B4-BE49-F238E27FC236}">
                <a16:creationId xmlns:a16="http://schemas.microsoft.com/office/drawing/2014/main" id="{5C8F3C5D-A82D-2333-D91B-2619E6DC5EB0}"/>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0" y="-2749"/>
            <a:ext cx="4253377" cy="3190033"/>
          </a:xfrm>
          <a:prstGeom prst="rect">
            <a:avLst/>
          </a:prstGeom>
        </p:spPr>
      </p:pic>
      <p:pic>
        <p:nvPicPr>
          <p:cNvPr id="19" name="図 18" descr="グラフ, 散布図&#10;&#10;自動的に生成された説明">
            <a:extLst>
              <a:ext uri="{FF2B5EF4-FFF2-40B4-BE49-F238E27FC236}">
                <a16:creationId xmlns:a16="http://schemas.microsoft.com/office/drawing/2014/main" id="{D6469A6F-AB6B-28FD-8D74-7682623E9D0E}"/>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7938623" y="-8247"/>
            <a:ext cx="4253377" cy="3190033"/>
          </a:xfrm>
          <a:prstGeom prst="rect">
            <a:avLst/>
          </a:prstGeom>
        </p:spPr>
      </p:pic>
      <p:pic>
        <p:nvPicPr>
          <p:cNvPr id="22" name="図 21" descr="グラフ, 散布図&#10;&#10;自動的に生成された説明">
            <a:extLst>
              <a:ext uri="{FF2B5EF4-FFF2-40B4-BE49-F238E27FC236}">
                <a16:creationId xmlns:a16="http://schemas.microsoft.com/office/drawing/2014/main" id="{5FCAF8BA-3580-3988-026F-B896385B9193}"/>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 y="3426252"/>
            <a:ext cx="4575664" cy="3431748"/>
          </a:xfrm>
          <a:prstGeom prst="rect">
            <a:avLst/>
          </a:prstGeom>
        </p:spPr>
      </p:pic>
      <p:pic>
        <p:nvPicPr>
          <p:cNvPr id="24" name="図 23" descr="グラフ, 散布図&#10;&#10;自動的に生成された説明">
            <a:extLst>
              <a:ext uri="{FF2B5EF4-FFF2-40B4-BE49-F238E27FC236}">
                <a16:creationId xmlns:a16="http://schemas.microsoft.com/office/drawing/2014/main" id="{D0DD5BA4-EDFF-8BA9-1616-A0ABD2385A3C}"/>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4249694" y="3570242"/>
            <a:ext cx="4200269" cy="3285009"/>
          </a:xfrm>
          <a:prstGeom prst="rect">
            <a:avLst/>
          </a:prstGeom>
        </p:spPr>
      </p:pic>
      <p:pic>
        <p:nvPicPr>
          <p:cNvPr id="26" name="図 25" descr="グラフ, 散布図&#10;&#10;自動的に生成された説明">
            <a:extLst>
              <a:ext uri="{FF2B5EF4-FFF2-40B4-BE49-F238E27FC236}">
                <a16:creationId xmlns:a16="http://schemas.microsoft.com/office/drawing/2014/main" id="{576A2D30-AA8C-AD8C-2247-5EC78E0E073F}"/>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8162487" y="3647389"/>
            <a:ext cx="4029513" cy="3210612"/>
          </a:xfrm>
          <a:prstGeom prst="rect">
            <a:avLst/>
          </a:prstGeom>
        </p:spPr>
      </p:pic>
      <p:pic>
        <p:nvPicPr>
          <p:cNvPr id="9" name="図 8" descr="ダイアグラム&#10;&#10;自動的に生成された説明">
            <a:extLst>
              <a:ext uri="{FF2B5EF4-FFF2-40B4-BE49-F238E27FC236}">
                <a16:creationId xmlns:a16="http://schemas.microsoft.com/office/drawing/2014/main" id="{60C12F7D-1943-A89B-D2F6-4BF437137C04}"/>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3666" y="-8247"/>
            <a:ext cx="4252355" cy="3189266"/>
          </a:xfrm>
          <a:prstGeom prst="rect">
            <a:avLst/>
          </a:prstGeom>
        </p:spPr>
      </p:pic>
      <p:pic>
        <p:nvPicPr>
          <p:cNvPr id="21" name="図 20" descr="ダイアグラム&#10;&#10;低い精度で自動的に生成された説明">
            <a:extLst>
              <a:ext uri="{FF2B5EF4-FFF2-40B4-BE49-F238E27FC236}">
                <a16:creationId xmlns:a16="http://schemas.microsoft.com/office/drawing/2014/main" id="{75191BAF-63A9-7AF7-74E8-C1FD26C3DC41}"/>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3958190" y="18218"/>
            <a:ext cx="4252354" cy="3189266"/>
          </a:xfrm>
          <a:prstGeom prst="rect">
            <a:avLst/>
          </a:prstGeom>
        </p:spPr>
      </p:pic>
      <p:pic>
        <p:nvPicPr>
          <p:cNvPr id="25" name="図 24" descr="ダイアグラム&#10;&#10;自動的に生成された説明">
            <a:extLst>
              <a:ext uri="{FF2B5EF4-FFF2-40B4-BE49-F238E27FC236}">
                <a16:creationId xmlns:a16="http://schemas.microsoft.com/office/drawing/2014/main" id="{539D107D-CF47-33CB-DFE0-BA165D7AABEB}"/>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7866419" y="-18192"/>
            <a:ext cx="4277128" cy="3207846"/>
          </a:xfrm>
          <a:prstGeom prst="rect">
            <a:avLst/>
          </a:prstGeom>
        </p:spPr>
      </p:pic>
      <p:pic>
        <p:nvPicPr>
          <p:cNvPr id="28" name="図 27" descr="グラフ&#10;&#10;低い精度で自動的に生成された説明">
            <a:extLst>
              <a:ext uri="{FF2B5EF4-FFF2-40B4-BE49-F238E27FC236}">
                <a16:creationId xmlns:a16="http://schemas.microsoft.com/office/drawing/2014/main" id="{E48235C0-C9EE-D452-5A18-AFE1B8BF720B}"/>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1" y="3428999"/>
            <a:ext cx="4475226" cy="3434019"/>
          </a:xfrm>
          <a:prstGeom prst="rect">
            <a:avLst/>
          </a:prstGeom>
        </p:spPr>
      </p:pic>
      <p:pic>
        <p:nvPicPr>
          <p:cNvPr id="30" name="図 29" descr="ダイアグラム&#10;&#10;自動的に生成された説明">
            <a:extLst>
              <a:ext uri="{FF2B5EF4-FFF2-40B4-BE49-F238E27FC236}">
                <a16:creationId xmlns:a16="http://schemas.microsoft.com/office/drawing/2014/main" id="{7AF6F93A-82A7-8B87-EAC3-3452168FB3A8}"/>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4130669" y="3567364"/>
            <a:ext cx="4200268" cy="3285009"/>
          </a:xfrm>
          <a:prstGeom prst="rect">
            <a:avLst/>
          </a:prstGeom>
        </p:spPr>
      </p:pic>
      <p:pic>
        <p:nvPicPr>
          <p:cNvPr id="32" name="図 31" descr="グラフ&#10;&#10;自動的に生成された説明">
            <a:extLst>
              <a:ext uri="{FF2B5EF4-FFF2-40B4-BE49-F238E27FC236}">
                <a16:creationId xmlns:a16="http://schemas.microsoft.com/office/drawing/2014/main" id="{39B809C1-611B-AA9E-B0D1-C42A955810A7}"/>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8210544" y="3644641"/>
            <a:ext cx="3981456" cy="3196977"/>
          </a:xfrm>
          <a:prstGeom prst="rect">
            <a:avLst/>
          </a:prstGeom>
        </p:spPr>
      </p:pic>
      <p:pic>
        <p:nvPicPr>
          <p:cNvPr id="17" name="図 16" descr="ダイアグラム&#10;&#10;自動的に生成された説明">
            <a:extLst>
              <a:ext uri="{FF2B5EF4-FFF2-40B4-BE49-F238E27FC236}">
                <a16:creationId xmlns:a16="http://schemas.microsoft.com/office/drawing/2014/main" id="{D5F4F403-F1AD-75DD-9B07-A7C2BA3245E9}"/>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9983" y="-2101"/>
            <a:ext cx="4252354" cy="3189266"/>
          </a:xfrm>
          <a:prstGeom prst="rect">
            <a:avLst/>
          </a:prstGeom>
        </p:spPr>
      </p:pic>
      <p:pic>
        <p:nvPicPr>
          <p:cNvPr id="27" name="図 26" descr="ダイアグラム, 概略図&#10;&#10;自動的に生成された説明">
            <a:extLst>
              <a:ext uri="{FF2B5EF4-FFF2-40B4-BE49-F238E27FC236}">
                <a16:creationId xmlns:a16="http://schemas.microsoft.com/office/drawing/2014/main" id="{7022917F-4E0C-3064-DF95-B30C90DC9ECB}"/>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3866857" y="-16421"/>
            <a:ext cx="4283975" cy="3212982"/>
          </a:xfrm>
          <a:prstGeom prst="rect">
            <a:avLst/>
          </a:prstGeom>
        </p:spPr>
      </p:pic>
      <p:pic>
        <p:nvPicPr>
          <p:cNvPr id="31" name="図 30" descr="ダイアグラム&#10;&#10;自動的に生成された説明">
            <a:extLst>
              <a:ext uri="{FF2B5EF4-FFF2-40B4-BE49-F238E27FC236}">
                <a16:creationId xmlns:a16="http://schemas.microsoft.com/office/drawing/2014/main" id="{E1C14377-97F8-CB8A-24E8-E98BC43B3F22}"/>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7901913" y="-5499"/>
            <a:ext cx="4278433" cy="3208825"/>
          </a:xfrm>
          <a:prstGeom prst="rect">
            <a:avLst/>
          </a:prstGeom>
        </p:spPr>
      </p:pic>
      <p:pic>
        <p:nvPicPr>
          <p:cNvPr id="34" name="図 33" descr="ダイアグラム&#10;&#10;自動的に生成された説明">
            <a:extLst>
              <a:ext uri="{FF2B5EF4-FFF2-40B4-BE49-F238E27FC236}">
                <a16:creationId xmlns:a16="http://schemas.microsoft.com/office/drawing/2014/main" id="{5125CCC7-9EE6-EDC7-74E2-F6D72A62469F}"/>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9983" y="3428996"/>
            <a:ext cx="4578693" cy="3434020"/>
          </a:xfrm>
          <a:prstGeom prst="rect">
            <a:avLst/>
          </a:prstGeom>
        </p:spPr>
      </p:pic>
      <p:pic>
        <p:nvPicPr>
          <p:cNvPr id="36" name="図 35" descr="ダイアグラム&#10;&#10;自動的に生成された説明">
            <a:extLst>
              <a:ext uri="{FF2B5EF4-FFF2-40B4-BE49-F238E27FC236}">
                <a16:creationId xmlns:a16="http://schemas.microsoft.com/office/drawing/2014/main" id="{EFCC7B9E-76CA-DA8B-76BB-F09316A0869D}"/>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4081243" y="3459880"/>
            <a:ext cx="4564441" cy="3423331"/>
          </a:xfrm>
          <a:prstGeom prst="rect">
            <a:avLst/>
          </a:prstGeom>
        </p:spPr>
      </p:pic>
      <p:pic>
        <p:nvPicPr>
          <p:cNvPr id="38" name="図 37" descr="グラフ&#10;&#10;自動的に生成された説明">
            <a:extLst>
              <a:ext uri="{FF2B5EF4-FFF2-40B4-BE49-F238E27FC236}">
                <a16:creationId xmlns:a16="http://schemas.microsoft.com/office/drawing/2014/main" id="{EC767C10-38F8-AA5A-36B2-D52AFFE31CFF}"/>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8246492" y="3628260"/>
            <a:ext cx="3953693" cy="3224113"/>
          </a:xfrm>
          <a:prstGeom prst="rect">
            <a:avLst/>
          </a:prstGeom>
        </p:spPr>
      </p:pic>
      <p:pic>
        <p:nvPicPr>
          <p:cNvPr id="23" name="図 22" descr="グラフ, 散布図&#10;&#10;自動的に生成された説明">
            <a:extLst>
              <a:ext uri="{FF2B5EF4-FFF2-40B4-BE49-F238E27FC236}">
                <a16:creationId xmlns:a16="http://schemas.microsoft.com/office/drawing/2014/main" id="{6123D2B1-30A2-F1DD-81F1-E74617DB304E}"/>
              </a:ext>
            </a:extLst>
          </p:cNvPr>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0" y="-18192"/>
            <a:ext cx="4553902" cy="3415427"/>
          </a:xfrm>
          <a:prstGeom prst="rect">
            <a:avLst/>
          </a:prstGeom>
        </p:spPr>
      </p:pic>
      <p:pic>
        <p:nvPicPr>
          <p:cNvPr id="33" name="図 32" descr="グラフ, 散布図&#10;&#10;自動的に生成された説明">
            <a:extLst>
              <a:ext uri="{FF2B5EF4-FFF2-40B4-BE49-F238E27FC236}">
                <a16:creationId xmlns:a16="http://schemas.microsoft.com/office/drawing/2014/main" id="{90480A8E-B6D4-F77D-76DA-05C1A4F18A24}"/>
              </a:ext>
            </a:extLst>
          </p:cNvPr>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3776994" y="0"/>
            <a:ext cx="4585490" cy="3439118"/>
          </a:xfrm>
          <a:prstGeom prst="rect">
            <a:avLst/>
          </a:prstGeom>
        </p:spPr>
      </p:pic>
      <p:pic>
        <p:nvPicPr>
          <p:cNvPr id="37" name="図 36" descr="グラフ, 散布図&#10;&#10;自動的に生成された説明">
            <a:extLst>
              <a:ext uri="{FF2B5EF4-FFF2-40B4-BE49-F238E27FC236}">
                <a16:creationId xmlns:a16="http://schemas.microsoft.com/office/drawing/2014/main" id="{5AE13C47-4DC4-1E61-3293-B39BA8AC22A6}"/>
              </a:ext>
            </a:extLst>
          </p:cNvPr>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7532500" y="5012"/>
            <a:ext cx="4670806" cy="3503105"/>
          </a:xfrm>
          <a:prstGeom prst="rect">
            <a:avLst/>
          </a:prstGeom>
        </p:spPr>
      </p:pic>
      <p:pic>
        <p:nvPicPr>
          <p:cNvPr id="40" name="図 39" descr="グラフ, 散布図&#10;&#10;自動的に生成された説明">
            <a:extLst>
              <a:ext uri="{FF2B5EF4-FFF2-40B4-BE49-F238E27FC236}">
                <a16:creationId xmlns:a16="http://schemas.microsoft.com/office/drawing/2014/main" id="{6871CD03-BCA8-A1AF-7B87-75BF6AED959E}"/>
              </a:ext>
            </a:extLst>
          </p:cNvPr>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a:off x="-6910" y="3451943"/>
            <a:ext cx="4546305" cy="3409729"/>
          </a:xfrm>
          <a:prstGeom prst="rect">
            <a:avLst/>
          </a:prstGeom>
        </p:spPr>
      </p:pic>
      <p:pic>
        <p:nvPicPr>
          <p:cNvPr id="42" name="図 41" descr="グラフ, 散布図&#10;&#10;自動的に生成された説明">
            <a:extLst>
              <a:ext uri="{FF2B5EF4-FFF2-40B4-BE49-F238E27FC236}">
                <a16:creationId xmlns:a16="http://schemas.microsoft.com/office/drawing/2014/main" id="{2125B717-3995-AD24-6393-50AD17DB975B}"/>
              </a:ext>
            </a:extLst>
          </p:cNvPr>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a:off x="3739560" y="3460699"/>
            <a:ext cx="4522232" cy="3391674"/>
          </a:xfrm>
          <a:prstGeom prst="rect">
            <a:avLst/>
          </a:prstGeom>
        </p:spPr>
      </p:pic>
      <p:pic>
        <p:nvPicPr>
          <p:cNvPr id="44" name="図 43" descr="グラフ, 散布図&#10;&#10;自動的に生成された説明">
            <a:extLst>
              <a:ext uri="{FF2B5EF4-FFF2-40B4-BE49-F238E27FC236}">
                <a16:creationId xmlns:a16="http://schemas.microsoft.com/office/drawing/2014/main" id="{7EDA69D5-771D-9E40-77F0-DDF0F86553D7}"/>
              </a:ext>
            </a:extLst>
          </p:cNvPr>
          <p:cNvPicPr>
            <a:picLocks noChangeAspect="1"/>
          </p:cNvPicPr>
          <p:nvPr/>
        </p:nvPicPr>
        <p:blipFill>
          <a:blip r:embed="rId37">
            <a:extLst>
              <a:ext uri="{28A0092B-C50C-407E-A947-70E740481C1C}">
                <a14:useLocalDpi xmlns:a14="http://schemas.microsoft.com/office/drawing/2010/main" val="0"/>
              </a:ext>
            </a:extLst>
          </a:blip>
          <a:stretch>
            <a:fillRect/>
          </a:stretch>
        </p:blipFill>
        <p:spPr>
          <a:xfrm>
            <a:off x="7847586" y="3607629"/>
            <a:ext cx="4336852" cy="3252639"/>
          </a:xfrm>
          <a:prstGeom prst="rect">
            <a:avLst/>
          </a:prstGeom>
        </p:spPr>
      </p:pic>
    </p:spTree>
    <p:extLst>
      <p:ext uri="{BB962C8B-B14F-4D97-AF65-F5344CB8AC3E}">
        <p14:creationId xmlns:p14="http://schemas.microsoft.com/office/powerpoint/2010/main" val="130448376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1F7C70A9-37AD-C2D4-7297-B95F51A03173}"/>
              </a:ext>
            </a:extLst>
          </p:cNvPr>
          <p:cNvSpPr>
            <a:spLocks noGrp="1"/>
          </p:cNvSpPr>
          <p:nvPr>
            <p:ph type="sldNum" sz="quarter" idx="12"/>
          </p:nvPr>
        </p:nvSpPr>
        <p:spPr/>
        <p:txBody>
          <a:bodyPr/>
          <a:lstStyle/>
          <a:p>
            <a:fld id="{AB492E1D-532B-4343-855D-235CD69FFFAA}" type="slidenum">
              <a:rPr lang="ja-JP" altLang="en-US" smtClean="0"/>
              <a:pPr/>
              <a:t>94</a:t>
            </a:fld>
            <a:endParaRPr lang="ja-JP" altLang="en-US" dirty="0"/>
          </a:p>
        </p:txBody>
      </p:sp>
      <p:pic>
        <p:nvPicPr>
          <p:cNvPr id="4" name="図 3">
            <a:extLst>
              <a:ext uri="{FF2B5EF4-FFF2-40B4-BE49-F238E27FC236}">
                <a16:creationId xmlns:a16="http://schemas.microsoft.com/office/drawing/2014/main" id="{3BBB4526-00B4-60A4-6720-9D4E5B5321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451" y="686932"/>
            <a:ext cx="3258205" cy="3011489"/>
          </a:xfrm>
          <a:prstGeom prst="rect">
            <a:avLst/>
          </a:prstGeom>
        </p:spPr>
      </p:pic>
      <p:pic>
        <p:nvPicPr>
          <p:cNvPr id="6" name="図 5">
            <a:extLst>
              <a:ext uri="{FF2B5EF4-FFF2-40B4-BE49-F238E27FC236}">
                <a16:creationId xmlns:a16="http://schemas.microsoft.com/office/drawing/2014/main" id="{EADA2C85-6684-71F1-2999-74FA591458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39217" y="660091"/>
            <a:ext cx="3326947" cy="3078727"/>
          </a:xfrm>
          <a:prstGeom prst="rect">
            <a:avLst/>
          </a:prstGeom>
        </p:spPr>
      </p:pic>
      <p:sp>
        <p:nvSpPr>
          <p:cNvPr id="7" name="テキスト ボックス 6">
            <a:extLst>
              <a:ext uri="{FF2B5EF4-FFF2-40B4-BE49-F238E27FC236}">
                <a16:creationId xmlns:a16="http://schemas.microsoft.com/office/drawing/2014/main" id="{2E6A4699-7A18-9BE5-8C65-DBAC23B2A20C}"/>
              </a:ext>
            </a:extLst>
          </p:cNvPr>
          <p:cNvSpPr txBox="1"/>
          <p:nvPr/>
        </p:nvSpPr>
        <p:spPr>
          <a:xfrm>
            <a:off x="356504" y="136525"/>
            <a:ext cx="4539343" cy="369332"/>
          </a:xfrm>
          <a:prstGeom prst="rect">
            <a:avLst/>
          </a:prstGeom>
          <a:noFill/>
        </p:spPr>
        <p:txBody>
          <a:bodyPr wrap="square" rtlCol="0">
            <a:spAutoFit/>
          </a:bodyPr>
          <a:lstStyle/>
          <a:p>
            <a:r>
              <a:rPr kumimoji="1" lang="ja-JP" altLang="en-US" dirty="0"/>
              <a:t>データをまばらな計測から補間したもの</a:t>
            </a:r>
          </a:p>
        </p:txBody>
      </p:sp>
      <p:sp>
        <p:nvSpPr>
          <p:cNvPr id="8" name="テキスト ボックス 7">
            <a:extLst>
              <a:ext uri="{FF2B5EF4-FFF2-40B4-BE49-F238E27FC236}">
                <a16:creationId xmlns:a16="http://schemas.microsoft.com/office/drawing/2014/main" id="{9E2440F4-359B-0C4C-C7F9-DCF511D421D8}"/>
              </a:ext>
            </a:extLst>
          </p:cNvPr>
          <p:cNvSpPr txBox="1"/>
          <p:nvPr/>
        </p:nvSpPr>
        <p:spPr>
          <a:xfrm>
            <a:off x="797376" y="3880957"/>
            <a:ext cx="1684567" cy="369332"/>
          </a:xfrm>
          <a:prstGeom prst="rect">
            <a:avLst/>
          </a:prstGeom>
          <a:noFill/>
        </p:spPr>
        <p:txBody>
          <a:bodyPr wrap="square" rtlCol="0">
            <a:spAutoFit/>
          </a:bodyPr>
          <a:lstStyle/>
          <a:p>
            <a:r>
              <a:rPr kumimoji="1" lang="ja-JP" altLang="en-US" dirty="0"/>
              <a:t>左図：地表面</a:t>
            </a:r>
          </a:p>
        </p:txBody>
      </p:sp>
      <p:sp>
        <p:nvSpPr>
          <p:cNvPr id="9" name="テキスト ボックス 8">
            <a:extLst>
              <a:ext uri="{FF2B5EF4-FFF2-40B4-BE49-F238E27FC236}">
                <a16:creationId xmlns:a16="http://schemas.microsoft.com/office/drawing/2014/main" id="{CF6417F3-3335-B5AC-7D48-3B73B5284ACF}"/>
              </a:ext>
            </a:extLst>
          </p:cNvPr>
          <p:cNvSpPr txBox="1"/>
          <p:nvPr/>
        </p:nvSpPr>
        <p:spPr>
          <a:xfrm>
            <a:off x="4212380" y="3923088"/>
            <a:ext cx="1883620" cy="369332"/>
          </a:xfrm>
          <a:prstGeom prst="rect">
            <a:avLst/>
          </a:prstGeom>
          <a:noFill/>
        </p:spPr>
        <p:txBody>
          <a:bodyPr wrap="square" rtlCol="0">
            <a:spAutoFit/>
          </a:bodyPr>
          <a:lstStyle/>
          <a:p>
            <a:r>
              <a:rPr kumimoji="1" lang="ja-JP" altLang="en-US" dirty="0"/>
              <a:t>図：パイプ深さ</a:t>
            </a:r>
          </a:p>
        </p:txBody>
      </p:sp>
      <p:pic>
        <p:nvPicPr>
          <p:cNvPr id="12" name="図 11">
            <a:extLst>
              <a:ext uri="{FF2B5EF4-FFF2-40B4-BE49-F238E27FC236}">
                <a16:creationId xmlns:a16="http://schemas.microsoft.com/office/drawing/2014/main" id="{A255AD05-18E0-6AB7-7DEF-846B275CD55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7481" y="4566556"/>
            <a:ext cx="5822497" cy="1863199"/>
          </a:xfrm>
          <a:prstGeom prst="rect">
            <a:avLst/>
          </a:prstGeom>
        </p:spPr>
      </p:pic>
      <p:sp>
        <p:nvSpPr>
          <p:cNvPr id="13" name="テキスト ボックス 12">
            <a:extLst>
              <a:ext uri="{FF2B5EF4-FFF2-40B4-BE49-F238E27FC236}">
                <a16:creationId xmlns:a16="http://schemas.microsoft.com/office/drawing/2014/main" id="{D51AA10B-1291-20E4-0229-5E851AEF7B18}"/>
              </a:ext>
            </a:extLst>
          </p:cNvPr>
          <p:cNvSpPr txBox="1"/>
          <p:nvPr/>
        </p:nvSpPr>
        <p:spPr>
          <a:xfrm>
            <a:off x="7004957" y="4653643"/>
            <a:ext cx="4678136" cy="1200329"/>
          </a:xfrm>
          <a:prstGeom prst="rect">
            <a:avLst/>
          </a:prstGeom>
          <a:noFill/>
        </p:spPr>
        <p:txBody>
          <a:bodyPr wrap="square" rtlCol="0">
            <a:spAutoFit/>
          </a:bodyPr>
          <a:lstStyle/>
          <a:p>
            <a:r>
              <a:rPr kumimoji="1" lang="en-US" altLang="ja-JP" dirty="0"/>
              <a:t>U</a:t>
            </a:r>
            <a:r>
              <a:rPr kumimoji="1" lang="ja-JP" altLang="en-US" dirty="0"/>
              <a:t>は計測済みの座標の集合、Ｖは未計測のデータの集合。</a:t>
            </a:r>
            <a:endParaRPr kumimoji="1" lang="en-US" altLang="ja-JP" dirty="0"/>
          </a:p>
          <a:p>
            <a:r>
              <a:rPr lang="ja-JP" altLang="en-US" dirty="0"/>
              <a:t>Ｖのデータから振幅　　　　　位相</a:t>
            </a:r>
            <a:endParaRPr lang="en-US" altLang="ja-JP" dirty="0"/>
          </a:p>
          <a:p>
            <a:r>
              <a:rPr kumimoji="1" lang="ja-JP" altLang="en-US" dirty="0"/>
              <a:t>を補間</a:t>
            </a:r>
          </a:p>
        </p:txBody>
      </p:sp>
      <p:pic>
        <p:nvPicPr>
          <p:cNvPr id="14" name="図 13">
            <a:extLst>
              <a:ext uri="{FF2B5EF4-FFF2-40B4-BE49-F238E27FC236}">
                <a16:creationId xmlns:a16="http://schemas.microsoft.com/office/drawing/2014/main" id="{F865E565-BB84-7B19-71A3-95395A0D1CDC}"/>
              </a:ext>
            </a:extLst>
          </p:cNvPr>
          <p:cNvPicPr>
            <a:picLocks noChangeAspect="1"/>
          </p:cNvPicPr>
          <p:nvPr/>
        </p:nvPicPr>
        <p:blipFill rotWithShape="1">
          <a:blip r:embed="rId5"/>
          <a:srcRect l="4613" t="6236" r="77017" b="69256"/>
          <a:stretch/>
        </p:blipFill>
        <p:spPr>
          <a:xfrm>
            <a:off x="9176658" y="5156895"/>
            <a:ext cx="1069521" cy="457200"/>
          </a:xfrm>
          <a:prstGeom prst="rect">
            <a:avLst/>
          </a:prstGeom>
        </p:spPr>
      </p:pic>
      <p:pic>
        <p:nvPicPr>
          <p:cNvPr id="15" name="図 14">
            <a:extLst>
              <a:ext uri="{FF2B5EF4-FFF2-40B4-BE49-F238E27FC236}">
                <a16:creationId xmlns:a16="http://schemas.microsoft.com/office/drawing/2014/main" id="{C0DD0FFB-A150-A0BF-EEF4-78FA59DC3459}"/>
              </a:ext>
            </a:extLst>
          </p:cNvPr>
          <p:cNvPicPr>
            <a:picLocks noChangeAspect="1"/>
          </p:cNvPicPr>
          <p:nvPr/>
        </p:nvPicPr>
        <p:blipFill rotWithShape="1">
          <a:blip r:embed="rId5"/>
          <a:srcRect l="4613" t="61378" r="75895" b="11051"/>
          <a:stretch/>
        </p:blipFill>
        <p:spPr>
          <a:xfrm>
            <a:off x="10786382" y="5062623"/>
            <a:ext cx="1134836" cy="514350"/>
          </a:xfrm>
          <a:prstGeom prst="rect">
            <a:avLst/>
          </a:prstGeom>
        </p:spPr>
      </p:pic>
      <p:sp>
        <p:nvSpPr>
          <p:cNvPr id="16" name="テキスト ボックス 15">
            <a:extLst>
              <a:ext uri="{FF2B5EF4-FFF2-40B4-BE49-F238E27FC236}">
                <a16:creationId xmlns:a16="http://schemas.microsoft.com/office/drawing/2014/main" id="{DACCCDEE-4393-28A8-C917-BA7F78064DD5}"/>
              </a:ext>
            </a:extLst>
          </p:cNvPr>
          <p:cNvSpPr txBox="1"/>
          <p:nvPr/>
        </p:nvSpPr>
        <p:spPr>
          <a:xfrm>
            <a:off x="7225393" y="1428750"/>
            <a:ext cx="3951514" cy="646331"/>
          </a:xfrm>
          <a:prstGeom prst="rect">
            <a:avLst/>
          </a:prstGeom>
          <a:noFill/>
        </p:spPr>
        <p:txBody>
          <a:bodyPr wrap="square" rtlCol="0">
            <a:spAutoFit/>
          </a:bodyPr>
          <a:lstStyle/>
          <a:p>
            <a:r>
              <a:rPr kumimoji="1" lang="ja-JP" altLang="en-US" dirty="0"/>
              <a:t>・パイプの位置近くに反応が見られる</a:t>
            </a:r>
          </a:p>
        </p:txBody>
      </p:sp>
      <p:sp>
        <p:nvSpPr>
          <p:cNvPr id="17" name="テキスト ボックス 16">
            <a:extLst>
              <a:ext uri="{FF2B5EF4-FFF2-40B4-BE49-F238E27FC236}">
                <a16:creationId xmlns:a16="http://schemas.microsoft.com/office/drawing/2014/main" id="{CF329B37-0615-05F7-E16F-44B530F430B9}"/>
              </a:ext>
            </a:extLst>
          </p:cNvPr>
          <p:cNvSpPr txBox="1"/>
          <p:nvPr/>
        </p:nvSpPr>
        <p:spPr>
          <a:xfrm>
            <a:off x="4637735" y="6538912"/>
            <a:ext cx="5695109" cy="276999"/>
          </a:xfrm>
          <a:prstGeom prst="rect">
            <a:avLst/>
          </a:prstGeom>
          <a:noFill/>
        </p:spPr>
        <p:txBody>
          <a:bodyPr wrap="square" rtlCol="0">
            <a:spAutoFit/>
          </a:bodyPr>
          <a:lstStyle/>
          <a:p>
            <a:r>
              <a:rPr kumimoji="1" lang="en-US" altLang="ja-JP" sz="1200" dirty="0"/>
              <a:t>[</a:t>
            </a:r>
            <a:r>
              <a:rPr kumimoji="1" lang="ja-JP" altLang="en-US" sz="1200" dirty="0"/>
              <a:t>出展</a:t>
            </a:r>
            <a:r>
              <a:rPr kumimoji="1" lang="en-US" altLang="ja-JP" sz="1200" dirty="0"/>
              <a:t>:https://ieeexplore.ieee.org/stamp/</a:t>
            </a:r>
            <a:r>
              <a:rPr kumimoji="1" lang="en-US" altLang="ja-JP" sz="1200" dirty="0" err="1"/>
              <a:t>stamp.jsp?tp</a:t>
            </a:r>
            <a:r>
              <a:rPr kumimoji="1" lang="en-US" altLang="ja-JP" sz="1200" dirty="0"/>
              <a:t>=&amp;</a:t>
            </a:r>
            <a:r>
              <a:rPr kumimoji="1" lang="en-US" altLang="ja-JP" sz="1200" dirty="0" err="1"/>
              <a:t>arnumber</a:t>
            </a:r>
            <a:r>
              <a:rPr kumimoji="1" lang="en-US" altLang="ja-JP" sz="1200" dirty="0"/>
              <a:t>=9810860]</a:t>
            </a:r>
            <a:endParaRPr kumimoji="1" lang="ja-JP" altLang="en-US" sz="1200" dirty="0"/>
          </a:p>
        </p:txBody>
      </p:sp>
    </p:spTree>
    <p:extLst>
      <p:ext uri="{BB962C8B-B14F-4D97-AF65-F5344CB8AC3E}">
        <p14:creationId xmlns:p14="http://schemas.microsoft.com/office/powerpoint/2010/main" val="272095606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40FF7116-89C0-DEBD-2EEC-FD73855D25EE}"/>
              </a:ext>
            </a:extLst>
          </p:cNvPr>
          <p:cNvSpPr>
            <a:spLocks noGrp="1"/>
          </p:cNvSpPr>
          <p:nvPr>
            <p:ph type="sldNum" sz="quarter" idx="12"/>
          </p:nvPr>
        </p:nvSpPr>
        <p:spPr/>
        <p:txBody>
          <a:bodyPr/>
          <a:lstStyle/>
          <a:p>
            <a:fld id="{AB492E1D-532B-4343-855D-235CD69FFFAA}" type="slidenum">
              <a:rPr lang="ja-JP" altLang="en-US" smtClean="0"/>
              <a:pPr/>
              <a:t>95</a:t>
            </a:fld>
            <a:endParaRPr lang="ja-JP" altLang="en-US" dirty="0"/>
          </a:p>
        </p:txBody>
      </p:sp>
      <p:pic>
        <p:nvPicPr>
          <p:cNvPr id="4" name="図 3">
            <a:extLst>
              <a:ext uri="{FF2B5EF4-FFF2-40B4-BE49-F238E27FC236}">
                <a16:creationId xmlns:a16="http://schemas.microsoft.com/office/drawing/2014/main" id="{ACD48326-C886-1C23-8F33-825B3F8F4548}"/>
              </a:ext>
            </a:extLst>
          </p:cNvPr>
          <p:cNvPicPr>
            <a:picLocks noChangeAspect="1"/>
          </p:cNvPicPr>
          <p:nvPr/>
        </p:nvPicPr>
        <p:blipFill>
          <a:blip r:embed="rId2"/>
          <a:stretch>
            <a:fillRect/>
          </a:stretch>
        </p:blipFill>
        <p:spPr>
          <a:xfrm>
            <a:off x="1897175" y="1579788"/>
            <a:ext cx="3923620" cy="977602"/>
          </a:xfrm>
          <a:prstGeom prst="rect">
            <a:avLst/>
          </a:prstGeom>
        </p:spPr>
      </p:pic>
      <p:pic>
        <p:nvPicPr>
          <p:cNvPr id="6" name="図 5">
            <a:extLst>
              <a:ext uri="{FF2B5EF4-FFF2-40B4-BE49-F238E27FC236}">
                <a16:creationId xmlns:a16="http://schemas.microsoft.com/office/drawing/2014/main" id="{D11664B7-AD2C-5D55-C641-40A845194E0D}"/>
              </a:ext>
            </a:extLst>
          </p:cNvPr>
          <p:cNvPicPr>
            <a:picLocks noChangeAspect="1"/>
          </p:cNvPicPr>
          <p:nvPr/>
        </p:nvPicPr>
        <p:blipFill>
          <a:blip r:embed="rId3"/>
          <a:stretch>
            <a:fillRect/>
          </a:stretch>
        </p:blipFill>
        <p:spPr>
          <a:xfrm>
            <a:off x="2362199" y="3033025"/>
            <a:ext cx="2993571" cy="791950"/>
          </a:xfrm>
          <a:prstGeom prst="rect">
            <a:avLst/>
          </a:prstGeom>
        </p:spPr>
      </p:pic>
      <p:sp>
        <p:nvSpPr>
          <p:cNvPr id="7" name="テキスト ボックス 6">
            <a:extLst>
              <a:ext uri="{FF2B5EF4-FFF2-40B4-BE49-F238E27FC236}">
                <a16:creationId xmlns:a16="http://schemas.microsoft.com/office/drawing/2014/main" id="{07DCE22E-3C9B-4CEF-E968-D7E1DE13A2F4}"/>
              </a:ext>
            </a:extLst>
          </p:cNvPr>
          <p:cNvSpPr txBox="1"/>
          <p:nvPr/>
        </p:nvSpPr>
        <p:spPr>
          <a:xfrm>
            <a:off x="840921" y="269421"/>
            <a:ext cx="6245679" cy="584775"/>
          </a:xfrm>
          <a:prstGeom prst="rect">
            <a:avLst/>
          </a:prstGeom>
          <a:noFill/>
        </p:spPr>
        <p:txBody>
          <a:bodyPr wrap="square" rtlCol="0">
            <a:spAutoFit/>
          </a:bodyPr>
          <a:lstStyle/>
          <a:p>
            <a:r>
              <a:rPr kumimoji="1" lang="ja-JP" altLang="en-US" sz="3200" dirty="0"/>
              <a:t>補間データの更新</a:t>
            </a:r>
          </a:p>
        </p:txBody>
      </p:sp>
      <p:pic>
        <p:nvPicPr>
          <p:cNvPr id="9" name="図 8">
            <a:extLst>
              <a:ext uri="{FF2B5EF4-FFF2-40B4-BE49-F238E27FC236}">
                <a16:creationId xmlns:a16="http://schemas.microsoft.com/office/drawing/2014/main" id="{EFC4B467-E629-8C0E-567B-68E65029F54E}"/>
              </a:ext>
            </a:extLst>
          </p:cNvPr>
          <p:cNvPicPr>
            <a:picLocks noChangeAspect="1"/>
          </p:cNvPicPr>
          <p:nvPr/>
        </p:nvPicPr>
        <p:blipFill>
          <a:blip r:embed="rId4"/>
          <a:stretch>
            <a:fillRect/>
          </a:stretch>
        </p:blipFill>
        <p:spPr>
          <a:xfrm>
            <a:off x="1248813" y="4246554"/>
            <a:ext cx="6463302" cy="646331"/>
          </a:xfrm>
          <a:prstGeom prst="rect">
            <a:avLst/>
          </a:prstGeom>
        </p:spPr>
      </p:pic>
      <p:sp>
        <p:nvSpPr>
          <p:cNvPr id="10" name="テキスト ボックス 9">
            <a:extLst>
              <a:ext uri="{FF2B5EF4-FFF2-40B4-BE49-F238E27FC236}">
                <a16:creationId xmlns:a16="http://schemas.microsoft.com/office/drawing/2014/main" id="{76E995D7-3DA0-3526-8222-E07EA625BE68}"/>
              </a:ext>
            </a:extLst>
          </p:cNvPr>
          <p:cNvSpPr txBox="1"/>
          <p:nvPr/>
        </p:nvSpPr>
        <p:spPr>
          <a:xfrm>
            <a:off x="767441" y="930729"/>
            <a:ext cx="7078437" cy="369332"/>
          </a:xfrm>
          <a:prstGeom prst="rect">
            <a:avLst/>
          </a:prstGeom>
          <a:noFill/>
        </p:spPr>
        <p:txBody>
          <a:bodyPr wrap="square" rtlCol="0">
            <a:spAutoFit/>
          </a:bodyPr>
          <a:lstStyle/>
          <a:p>
            <a:r>
              <a:rPr kumimoji="1" lang="ja-JP" altLang="en-US" dirty="0"/>
              <a:t>・評価関数          が小さくなるように 補間データを更新する</a:t>
            </a:r>
          </a:p>
        </p:txBody>
      </p:sp>
      <p:pic>
        <p:nvPicPr>
          <p:cNvPr id="11" name="図 10">
            <a:extLst>
              <a:ext uri="{FF2B5EF4-FFF2-40B4-BE49-F238E27FC236}">
                <a16:creationId xmlns:a16="http://schemas.microsoft.com/office/drawing/2014/main" id="{0FCC2BB8-AE3B-7471-39DD-1333E1FD91C1}"/>
              </a:ext>
            </a:extLst>
          </p:cNvPr>
          <p:cNvPicPr>
            <a:picLocks noChangeAspect="1"/>
          </p:cNvPicPr>
          <p:nvPr/>
        </p:nvPicPr>
        <p:blipFill rotWithShape="1">
          <a:blip r:embed="rId5"/>
          <a:srcRect l="1" t="13901" r="77610" b="29038"/>
          <a:stretch/>
        </p:blipFill>
        <p:spPr>
          <a:xfrm>
            <a:off x="1977492" y="909245"/>
            <a:ext cx="633344" cy="400051"/>
          </a:xfrm>
          <a:prstGeom prst="rect">
            <a:avLst/>
          </a:prstGeom>
        </p:spPr>
      </p:pic>
      <p:sp>
        <p:nvSpPr>
          <p:cNvPr id="12" name="テキスト ボックス 11">
            <a:extLst>
              <a:ext uri="{FF2B5EF4-FFF2-40B4-BE49-F238E27FC236}">
                <a16:creationId xmlns:a16="http://schemas.microsoft.com/office/drawing/2014/main" id="{6FF74653-83B3-8D8B-3542-5C2B7D930E95}"/>
              </a:ext>
            </a:extLst>
          </p:cNvPr>
          <p:cNvSpPr txBox="1"/>
          <p:nvPr/>
        </p:nvSpPr>
        <p:spPr>
          <a:xfrm>
            <a:off x="1905338" y="2566607"/>
            <a:ext cx="4560776" cy="369332"/>
          </a:xfrm>
          <a:prstGeom prst="rect">
            <a:avLst/>
          </a:prstGeom>
          <a:noFill/>
        </p:spPr>
        <p:txBody>
          <a:bodyPr wrap="square" rtlCol="0">
            <a:spAutoFit/>
          </a:bodyPr>
          <a:lstStyle/>
          <a:p>
            <a:r>
              <a:rPr kumimoji="1" lang="ja-JP" altLang="en-US" dirty="0"/>
              <a:t>補間データ　　について</a:t>
            </a:r>
            <a:r>
              <a:rPr kumimoji="1" lang="en-US" altLang="ja-JP" dirty="0"/>
              <a:t>gradient</a:t>
            </a:r>
            <a:r>
              <a:rPr kumimoji="1" lang="ja-JP" altLang="en-US" dirty="0"/>
              <a:t>を求める　　　</a:t>
            </a:r>
          </a:p>
        </p:txBody>
      </p:sp>
      <p:pic>
        <p:nvPicPr>
          <p:cNvPr id="14" name="図 13">
            <a:extLst>
              <a:ext uri="{FF2B5EF4-FFF2-40B4-BE49-F238E27FC236}">
                <a16:creationId xmlns:a16="http://schemas.microsoft.com/office/drawing/2014/main" id="{7395B258-F199-C777-73B7-BE0F71EE3DD8}"/>
              </a:ext>
            </a:extLst>
          </p:cNvPr>
          <p:cNvPicPr>
            <a:picLocks noChangeAspect="1"/>
          </p:cNvPicPr>
          <p:nvPr/>
        </p:nvPicPr>
        <p:blipFill rotWithShape="1">
          <a:blip r:embed="rId6"/>
          <a:srcRect l="23425" t="8592" r="7716" b="25939"/>
          <a:stretch/>
        </p:blipFill>
        <p:spPr>
          <a:xfrm>
            <a:off x="3165022" y="2617514"/>
            <a:ext cx="394607" cy="263638"/>
          </a:xfrm>
          <a:prstGeom prst="rect">
            <a:avLst/>
          </a:prstGeom>
        </p:spPr>
      </p:pic>
      <p:sp>
        <p:nvSpPr>
          <p:cNvPr id="16" name="テキスト ボックス 15">
            <a:extLst>
              <a:ext uri="{FF2B5EF4-FFF2-40B4-BE49-F238E27FC236}">
                <a16:creationId xmlns:a16="http://schemas.microsoft.com/office/drawing/2014/main" id="{E58B9D1C-0F0A-A424-9F20-1884DB8815FC}"/>
              </a:ext>
            </a:extLst>
          </p:cNvPr>
          <p:cNvSpPr txBox="1"/>
          <p:nvPr/>
        </p:nvSpPr>
        <p:spPr>
          <a:xfrm>
            <a:off x="2193470" y="3876426"/>
            <a:ext cx="3801836" cy="369332"/>
          </a:xfrm>
          <a:prstGeom prst="rect">
            <a:avLst/>
          </a:prstGeom>
          <a:noFill/>
        </p:spPr>
        <p:txBody>
          <a:bodyPr wrap="square" rtlCol="0">
            <a:spAutoFit/>
          </a:bodyPr>
          <a:lstStyle/>
          <a:p>
            <a:r>
              <a:rPr kumimoji="1" lang="ja-JP" altLang="en-US" dirty="0"/>
              <a:t>ステップ幅を用いて更新を行う</a:t>
            </a:r>
          </a:p>
        </p:txBody>
      </p:sp>
      <p:sp>
        <p:nvSpPr>
          <p:cNvPr id="17" name="テキスト ボックス 16">
            <a:extLst>
              <a:ext uri="{FF2B5EF4-FFF2-40B4-BE49-F238E27FC236}">
                <a16:creationId xmlns:a16="http://schemas.microsoft.com/office/drawing/2014/main" id="{B09A2240-069E-0521-B190-B0028CC9C64E}"/>
              </a:ext>
            </a:extLst>
          </p:cNvPr>
          <p:cNvSpPr txBox="1"/>
          <p:nvPr/>
        </p:nvSpPr>
        <p:spPr>
          <a:xfrm>
            <a:off x="1977492" y="5371707"/>
            <a:ext cx="6106886" cy="646331"/>
          </a:xfrm>
          <a:prstGeom prst="rect">
            <a:avLst/>
          </a:prstGeom>
          <a:noFill/>
        </p:spPr>
        <p:txBody>
          <a:bodyPr wrap="square" rtlCol="0">
            <a:spAutoFit/>
          </a:bodyPr>
          <a:lstStyle/>
          <a:p>
            <a:r>
              <a:rPr kumimoji="1" lang="ja-JP" altLang="en-US" dirty="0"/>
              <a:t>ステップ幅</a:t>
            </a:r>
            <a:r>
              <a:rPr kumimoji="1" lang="en-US" altLang="ja-JP" dirty="0"/>
              <a:t>α</a:t>
            </a:r>
            <a:r>
              <a:rPr lang="ja-JP" altLang="en-US" dirty="0"/>
              <a:t>はアルミホの条件から導出</a:t>
            </a:r>
            <a:endParaRPr lang="en-US" altLang="ja-JP" dirty="0"/>
          </a:p>
          <a:p>
            <a:r>
              <a:rPr kumimoji="1" lang="ja-JP" altLang="en-US" dirty="0"/>
              <a:t>更新ごとの</a:t>
            </a:r>
            <a:r>
              <a:rPr lang="en-US" altLang="ja-JP" dirty="0"/>
              <a:t>h</a:t>
            </a:r>
            <a:r>
              <a:rPr lang="ja-JP" altLang="en-US" dirty="0"/>
              <a:t>の値を</a:t>
            </a:r>
            <a:r>
              <a:rPr lang="en-US" altLang="ja-JP" dirty="0" err="1"/>
              <a:t>xy</a:t>
            </a:r>
            <a:r>
              <a:rPr lang="ja-JP" altLang="en-US" dirty="0"/>
              <a:t>平面についてプロットしてみる</a:t>
            </a:r>
            <a:endParaRPr kumimoji="1" lang="ja-JP" altLang="en-US" dirty="0"/>
          </a:p>
        </p:txBody>
      </p:sp>
      <p:sp>
        <p:nvSpPr>
          <p:cNvPr id="18" name="テキスト ボックス 17">
            <a:extLst>
              <a:ext uri="{FF2B5EF4-FFF2-40B4-BE49-F238E27FC236}">
                <a16:creationId xmlns:a16="http://schemas.microsoft.com/office/drawing/2014/main" id="{C39B4944-E6AE-B418-558C-3F8D9582D798}"/>
              </a:ext>
            </a:extLst>
          </p:cNvPr>
          <p:cNvSpPr txBox="1"/>
          <p:nvPr/>
        </p:nvSpPr>
        <p:spPr>
          <a:xfrm>
            <a:off x="1905338" y="6305050"/>
            <a:ext cx="5695109" cy="276999"/>
          </a:xfrm>
          <a:prstGeom prst="rect">
            <a:avLst/>
          </a:prstGeom>
          <a:noFill/>
        </p:spPr>
        <p:txBody>
          <a:bodyPr wrap="square" rtlCol="0">
            <a:spAutoFit/>
          </a:bodyPr>
          <a:lstStyle/>
          <a:p>
            <a:r>
              <a:rPr kumimoji="1" lang="en-US" altLang="ja-JP" sz="1200" dirty="0"/>
              <a:t>[</a:t>
            </a:r>
            <a:r>
              <a:rPr kumimoji="1" lang="ja-JP" altLang="en-US" sz="1200" dirty="0"/>
              <a:t>出展</a:t>
            </a:r>
            <a:r>
              <a:rPr kumimoji="1" lang="en-US" altLang="ja-JP" sz="1200" dirty="0"/>
              <a:t>:https://ieeexplore.ieee.org/stamp/</a:t>
            </a:r>
            <a:r>
              <a:rPr kumimoji="1" lang="en-US" altLang="ja-JP" sz="1200" dirty="0" err="1"/>
              <a:t>stamp.jsp?tp</a:t>
            </a:r>
            <a:r>
              <a:rPr kumimoji="1" lang="en-US" altLang="ja-JP" sz="1200" dirty="0"/>
              <a:t>=&amp;</a:t>
            </a:r>
            <a:r>
              <a:rPr kumimoji="1" lang="en-US" altLang="ja-JP" sz="1200" dirty="0" err="1"/>
              <a:t>arnumber</a:t>
            </a:r>
            <a:r>
              <a:rPr kumimoji="1" lang="en-US" altLang="ja-JP" sz="1200" dirty="0"/>
              <a:t>=9810860]</a:t>
            </a:r>
            <a:endParaRPr kumimoji="1" lang="ja-JP" altLang="en-US" sz="1200" dirty="0"/>
          </a:p>
        </p:txBody>
      </p:sp>
    </p:spTree>
    <p:extLst>
      <p:ext uri="{BB962C8B-B14F-4D97-AF65-F5344CB8AC3E}">
        <p14:creationId xmlns:p14="http://schemas.microsoft.com/office/powerpoint/2010/main" val="85880716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9CEB2516-DED3-38F6-A19D-D62DBAAEE6C5}"/>
              </a:ext>
            </a:extLst>
          </p:cNvPr>
          <p:cNvSpPr>
            <a:spLocks noGrp="1"/>
          </p:cNvSpPr>
          <p:nvPr>
            <p:ph type="sldNum" sz="quarter" idx="12"/>
          </p:nvPr>
        </p:nvSpPr>
        <p:spPr/>
        <p:txBody>
          <a:bodyPr/>
          <a:lstStyle/>
          <a:p>
            <a:fld id="{AB492E1D-532B-4343-855D-235CD69FFFAA}" type="slidenum">
              <a:rPr lang="ja-JP" altLang="en-US" smtClean="0"/>
              <a:pPr/>
              <a:t>96</a:t>
            </a:fld>
            <a:endParaRPr lang="ja-JP" altLang="en-US" dirty="0"/>
          </a:p>
        </p:txBody>
      </p:sp>
      <p:pic>
        <p:nvPicPr>
          <p:cNvPr id="4" name="図 3" descr="グラフ, 等高線グラフ&#10;&#10;自動的に生成された説明">
            <a:extLst>
              <a:ext uri="{FF2B5EF4-FFF2-40B4-BE49-F238E27FC236}">
                <a16:creationId xmlns:a16="http://schemas.microsoft.com/office/drawing/2014/main" id="{A29E819E-F13E-E3DC-5AEF-555AE493CA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032" y="826441"/>
            <a:ext cx="5758821" cy="5895034"/>
          </a:xfrm>
          <a:prstGeom prst="rect">
            <a:avLst/>
          </a:prstGeom>
        </p:spPr>
      </p:pic>
      <p:pic>
        <p:nvPicPr>
          <p:cNvPr id="6" name="図 5" descr="ヒストグラム&#10;&#10;中程度の精度で自動的に生成された説明">
            <a:extLst>
              <a:ext uri="{FF2B5EF4-FFF2-40B4-BE49-F238E27FC236}">
                <a16:creationId xmlns:a16="http://schemas.microsoft.com/office/drawing/2014/main" id="{F95A0F9D-CB3D-EA74-D82A-76128C57C7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97149" y="854679"/>
            <a:ext cx="5358947" cy="5866796"/>
          </a:xfrm>
          <a:prstGeom prst="rect">
            <a:avLst/>
          </a:prstGeom>
        </p:spPr>
      </p:pic>
      <p:sp>
        <p:nvSpPr>
          <p:cNvPr id="7" name="四角形: 角を丸くする 6">
            <a:extLst>
              <a:ext uri="{FF2B5EF4-FFF2-40B4-BE49-F238E27FC236}">
                <a16:creationId xmlns:a16="http://schemas.microsoft.com/office/drawing/2014/main" id="{A237BA76-24C7-7E09-5D68-1CB67548B66B}"/>
              </a:ext>
            </a:extLst>
          </p:cNvPr>
          <p:cNvSpPr/>
          <p:nvPr/>
        </p:nvSpPr>
        <p:spPr>
          <a:xfrm>
            <a:off x="1082181" y="1283516"/>
            <a:ext cx="914400" cy="4538444"/>
          </a:xfrm>
          <a:prstGeom prst="roundRect">
            <a:avLst/>
          </a:prstGeom>
          <a:noFill/>
          <a:ln w="762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図 7">
            <a:extLst>
              <a:ext uri="{FF2B5EF4-FFF2-40B4-BE49-F238E27FC236}">
                <a16:creationId xmlns:a16="http://schemas.microsoft.com/office/drawing/2014/main" id="{B5919190-29D5-4555-2AB2-2D2F2FC3A02C}"/>
              </a:ext>
            </a:extLst>
          </p:cNvPr>
          <p:cNvPicPr>
            <a:picLocks noChangeAspect="1"/>
          </p:cNvPicPr>
          <p:nvPr/>
        </p:nvPicPr>
        <p:blipFill>
          <a:blip r:embed="rId4"/>
          <a:stretch>
            <a:fillRect/>
          </a:stretch>
        </p:blipFill>
        <p:spPr>
          <a:xfrm>
            <a:off x="7000255" y="1204164"/>
            <a:ext cx="993734" cy="4657748"/>
          </a:xfrm>
          <a:prstGeom prst="rect">
            <a:avLst/>
          </a:prstGeom>
        </p:spPr>
      </p:pic>
    </p:spTree>
    <p:extLst>
      <p:ext uri="{BB962C8B-B14F-4D97-AF65-F5344CB8AC3E}">
        <p14:creationId xmlns:p14="http://schemas.microsoft.com/office/powerpoint/2010/main" val="300724230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9CEB2516-DED3-38F6-A19D-D62DBAAEE6C5}"/>
              </a:ext>
            </a:extLst>
          </p:cNvPr>
          <p:cNvSpPr>
            <a:spLocks noGrp="1"/>
          </p:cNvSpPr>
          <p:nvPr>
            <p:ph type="sldNum" sz="quarter" idx="12"/>
          </p:nvPr>
        </p:nvSpPr>
        <p:spPr/>
        <p:txBody>
          <a:bodyPr/>
          <a:lstStyle/>
          <a:p>
            <a:fld id="{AB492E1D-532B-4343-855D-235CD69FFFAA}" type="slidenum">
              <a:rPr lang="ja-JP" altLang="en-US" smtClean="0"/>
              <a:pPr/>
              <a:t>97</a:t>
            </a:fld>
            <a:endParaRPr lang="ja-JP" altLang="en-US" dirty="0"/>
          </a:p>
        </p:txBody>
      </p:sp>
      <p:pic>
        <p:nvPicPr>
          <p:cNvPr id="4" name="図 3" descr="グラフ, 等高線グラフ&#10;&#10;自動的に生成された説明">
            <a:extLst>
              <a:ext uri="{FF2B5EF4-FFF2-40B4-BE49-F238E27FC236}">
                <a16:creationId xmlns:a16="http://schemas.microsoft.com/office/drawing/2014/main" id="{A29E819E-F13E-E3DC-5AEF-555AE493CA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032" y="826441"/>
            <a:ext cx="5758821" cy="5895034"/>
          </a:xfrm>
          <a:prstGeom prst="rect">
            <a:avLst/>
          </a:prstGeom>
        </p:spPr>
      </p:pic>
      <p:pic>
        <p:nvPicPr>
          <p:cNvPr id="6" name="図 5" descr="ヒストグラム&#10;&#10;中程度の精度で自動的に生成された説明">
            <a:extLst>
              <a:ext uri="{FF2B5EF4-FFF2-40B4-BE49-F238E27FC236}">
                <a16:creationId xmlns:a16="http://schemas.microsoft.com/office/drawing/2014/main" id="{F95A0F9D-CB3D-EA74-D82A-76128C57C7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97149" y="854679"/>
            <a:ext cx="5358947" cy="5866796"/>
          </a:xfrm>
          <a:prstGeom prst="rect">
            <a:avLst/>
          </a:prstGeom>
        </p:spPr>
      </p:pic>
      <p:pic>
        <p:nvPicPr>
          <p:cNvPr id="5" name="図 4" descr="グラフ&#10;&#10;自動的に生成された説明">
            <a:extLst>
              <a:ext uri="{FF2B5EF4-FFF2-40B4-BE49-F238E27FC236}">
                <a16:creationId xmlns:a16="http://schemas.microsoft.com/office/drawing/2014/main" id="{33B95281-6A68-57C3-A4DE-5494B1FE98B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6032" y="826440"/>
            <a:ext cx="5982445" cy="6031559"/>
          </a:xfrm>
          <a:prstGeom prst="rect">
            <a:avLst/>
          </a:prstGeom>
        </p:spPr>
      </p:pic>
      <p:pic>
        <p:nvPicPr>
          <p:cNvPr id="8" name="図 7" descr="グラフ が含まれている画像&#10;&#10;自動的に生成された説明">
            <a:extLst>
              <a:ext uri="{FF2B5EF4-FFF2-40B4-BE49-F238E27FC236}">
                <a16:creationId xmlns:a16="http://schemas.microsoft.com/office/drawing/2014/main" id="{0AF4EC31-48BA-5FFF-D086-97FF61951FC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18477" y="826440"/>
            <a:ext cx="5442220" cy="5957960"/>
          </a:xfrm>
          <a:prstGeom prst="rect">
            <a:avLst/>
          </a:prstGeom>
        </p:spPr>
      </p:pic>
      <p:pic>
        <p:nvPicPr>
          <p:cNvPr id="9" name="図 8">
            <a:extLst>
              <a:ext uri="{FF2B5EF4-FFF2-40B4-BE49-F238E27FC236}">
                <a16:creationId xmlns:a16="http://schemas.microsoft.com/office/drawing/2014/main" id="{FEFDAD81-AF35-973D-B55A-56F97C16AA9F}"/>
              </a:ext>
            </a:extLst>
          </p:cNvPr>
          <p:cNvPicPr>
            <a:picLocks noChangeAspect="1"/>
          </p:cNvPicPr>
          <p:nvPr/>
        </p:nvPicPr>
        <p:blipFill>
          <a:blip r:embed="rId6"/>
          <a:stretch>
            <a:fillRect/>
          </a:stretch>
        </p:blipFill>
        <p:spPr>
          <a:xfrm>
            <a:off x="951809" y="1266738"/>
            <a:ext cx="993734" cy="4700861"/>
          </a:xfrm>
          <a:prstGeom prst="rect">
            <a:avLst/>
          </a:prstGeom>
        </p:spPr>
      </p:pic>
      <p:pic>
        <p:nvPicPr>
          <p:cNvPr id="10" name="図 9">
            <a:extLst>
              <a:ext uri="{FF2B5EF4-FFF2-40B4-BE49-F238E27FC236}">
                <a16:creationId xmlns:a16="http://schemas.microsoft.com/office/drawing/2014/main" id="{65A06E43-1349-37B1-181D-C05786B27522}"/>
              </a:ext>
            </a:extLst>
          </p:cNvPr>
          <p:cNvPicPr>
            <a:picLocks noChangeAspect="1"/>
          </p:cNvPicPr>
          <p:nvPr/>
        </p:nvPicPr>
        <p:blipFill>
          <a:blip r:embed="rId6"/>
          <a:stretch>
            <a:fillRect/>
          </a:stretch>
        </p:blipFill>
        <p:spPr>
          <a:xfrm>
            <a:off x="7025774" y="1200794"/>
            <a:ext cx="993734" cy="4705056"/>
          </a:xfrm>
          <a:prstGeom prst="rect">
            <a:avLst/>
          </a:prstGeom>
        </p:spPr>
      </p:pic>
    </p:spTree>
    <p:extLst>
      <p:ext uri="{BB962C8B-B14F-4D97-AF65-F5344CB8AC3E}">
        <p14:creationId xmlns:p14="http://schemas.microsoft.com/office/powerpoint/2010/main" val="207799599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9CEB2516-DED3-38F6-A19D-D62DBAAEE6C5}"/>
              </a:ext>
            </a:extLst>
          </p:cNvPr>
          <p:cNvSpPr>
            <a:spLocks noGrp="1"/>
          </p:cNvSpPr>
          <p:nvPr>
            <p:ph type="sldNum" sz="quarter" idx="12"/>
          </p:nvPr>
        </p:nvSpPr>
        <p:spPr/>
        <p:txBody>
          <a:bodyPr/>
          <a:lstStyle/>
          <a:p>
            <a:fld id="{AB492E1D-532B-4343-855D-235CD69FFFAA}" type="slidenum">
              <a:rPr lang="ja-JP" altLang="en-US" smtClean="0"/>
              <a:pPr/>
              <a:t>98</a:t>
            </a:fld>
            <a:endParaRPr lang="ja-JP" altLang="en-US" dirty="0"/>
          </a:p>
        </p:txBody>
      </p:sp>
      <p:pic>
        <p:nvPicPr>
          <p:cNvPr id="4" name="図 3" descr="グラフ, 等高線グラフ&#10;&#10;自動的に生成された説明">
            <a:extLst>
              <a:ext uri="{FF2B5EF4-FFF2-40B4-BE49-F238E27FC236}">
                <a16:creationId xmlns:a16="http://schemas.microsoft.com/office/drawing/2014/main" id="{A29E819E-F13E-E3DC-5AEF-555AE493CA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032" y="826441"/>
            <a:ext cx="5758821" cy="5895034"/>
          </a:xfrm>
          <a:prstGeom prst="rect">
            <a:avLst/>
          </a:prstGeom>
        </p:spPr>
      </p:pic>
      <p:pic>
        <p:nvPicPr>
          <p:cNvPr id="6" name="図 5" descr="ヒストグラム&#10;&#10;中程度の精度で自動的に生成された説明">
            <a:extLst>
              <a:ext uri="{FF2B5EF4-FFF2-40B4-BE49-F238E27FC236}">
                <a16:creationId xmlns:a16="http://schemas.microsoft.com/office/drawing/2014/main" id="{F95A0F9D-CB3D-EA74-D82A-76128C57C7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97149" y="854679"/>
            <a:ext cx="5358947" cy="5866796"/>
          </a:xfrm>
          <a:prstGeom prst="rect">
            <a:avLst/>
          </a:prstGeom>
        </p:spPr>
      </p:pic>
      <p:pic>
        <p:nvPicPr>
          <p:cNvPr id="5" name="図 4" descr="グラフ&#10;&#10;自動的に生成された説明">
            <a:extLst>
              <a:ext uri="{FF2B5EF4-FFF2-40B4-BE49-F238E27FC236}">
                <a16:creationId xmlns:a16="http://schemas.microsoft.com/office/drawing/2014/main" id="{33B95281-6A68-57C3-A4DE-5494B1FE98B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6032" y="826440"/>
            <a:ext cx="5982445" cy="6031559"/>
          </a:xfrm>
          <a:prstGeom prst="rect">
            <a:avLst/>
          </a:prstGeom>
        </p:spPr>
      </p:pic>
      <p:pic>
        <p:nvPicPr>
          <p:cNvPr id="8" name="図 7" descr="グラフ が含まれている画像&#10;&#10;自動的に生成された説明">
            <a:extLst>
              <a:ext uri="{FF2B5EF4-FFF2-40B4-BE49-F238E27FC236}">
                <a16:creationId xmlns:a16="http://schemas.microsoft.com/office/drawing/2014/main" id="{0AF4EC31-48BA-5FFF-D086-97FF61951FC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18477" y="826440"/>
            <a:ext cx="5442220" cy="5957960"/>
          </a:xfrm>
          <a:prstGeom prst="rect">
            <a:avLst/>
          </a:prstGeom>
        </p:spPr>
      </p:pic>
      <p:pic>
        <p:nvPicPr>
          <p:cNvPr id="7" name="図 6" descr="グラフ&#10;&#10;自動的に生成された説明">
            <a:extLst>
              <a:ext uri="{FF2B5EF4-FFF2-40B4-BE49-F238E27FC236}">
                <a16:creationId xmlns:a16="http://schemas.microsoft.com/office/drawing/2014/main" id="{914FB326-E8B4-722E-1DF3-C4E67DF772D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6032" y="826439"/>
            <a:ext cx="5780149" cy="6036873"/>
          </a:xfrm>
          <a:prstGeom prst="rect">
            <a:avLst/>
          </a:prstGeom>
        </p:spPr>
      </p:pic>
      <p:pic>
        <p:nvPicPr>
          <p:cNvPr id="10" name="図 9" descr="グラフ&#10;&#10;自動的に生成された説明">
            <a:extLst>
              <a:ext uri="{FF2B5EF4-FFF2-40B4-BE49-F238E27FC236}">
                <a16:creationId xmlns:a16="http://schemas.microsoft.com/office/drawing/2014/main" id="{D018A5DA-29C4-9191-F459-46DDE4FD2F8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39804" y="826438"/>
            <a:ext cx="5442219" cy="5957959"/>
          </a:xfrm>
          <a:prstGeom prst="rect">
            <a:avLst/>
          </a:prstGeom>
        </p:spPr>
      </p:pic>
      <p:pic>
        <p:nvPicPr>
          <p:cNvPr id="11" name="図 10">
            <a:extLst>
              <a:ext uri="{FF2B5EF4-FFF2-40B4-BE49-F238E27FC236}">
                <a16:creationId xmlns:a16="http://schemas.microsoft.com/office/drawing/2014/main" id="{7F50BCA7-683B-873B-26D3-DB1B643198AC}"/>
              </a:ext>
            </a:extLst>
          </p:cNvPr>
          <p:cNvPicPr>
            <a:picLocks noChangeAspect="1"/>
          </p:cNvPicPr>
          <p:nvPr/>
        </p:nvPicPr>
        <p:blipFill>
          <a:blip r:embed="rId8"/>
          <a:stretch>
            <a:fillRect/>
          </a:stretch>
        </p:blipFill>
        <p:spPr>
          <a:xfrm>
            <a:off x="951809" y="1266738"/>
            <a:ext cx="993734" cy="4700861"/>
          </a:xfrm>
          <a:prstGeom prst="rect">
            <a:avLst/>
          </a:prstGeom>
        </p:spPr>
      </p:pic>
      <p:pic>
        <p:nvPicPr>
          <p:cNvPr id="12" name="図 11">
            <a:extLst>
              <a:ext uri="{FF2B5EF4-FFF2-40B4-BE49-F238E27FC236}">
                <a16:creationId xmlns:a16="http://schemas.microsoft.com/office/drawing/2014/main" id="{B2EA9342-546C-FFF2-2E31-4989902F4016}"/>
              </a:ext>
            </a:extLst>
          </p:cNvPr>
          <p:cNvPicPr>
            <a:picLocks noChangeAspect="1"/>
          </p:cNvPicPr>
          <p:nvPr/>
        </p:nvPicPr>
        <p:blipFill>
          <a:blip r:embed="rId8"/>
          <a:stretch>
            <a:fillRect/>
          </a:stretch>
        </p:blipFill>
        <p:spPr>
          <a:xfrm>
            <a:off x="7047102" y="1201024"/>
            <a:ext cx="993734" cy="4700861"/>
          </a:xfrm>
          <a:prstGeom prst="rect">
            <a:avLst/>
          </a:prstGeom>
        </p:spPr>
      </p:pic>
    </p:spTree>
    <p:extLst>
      <p:ext uri="{BB962C8B-B14F-4D97-AF65-F5344CB8AC3E}">
        <p14:creationId xmlns:p14="http://schemas.microsoft.com/office/powerpoint/2010/main" val="388984621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9CEB2516-DED3-38F6-A19D-D62DBAAEE6C5}"/>
              </a:ext>
            </a:extLst>
          </p:cNvPr>
          <p:cNvSpPr>
            <a:spLocks noGrp="1"/>
          </p:cNvSpPr>
          <p:nvPr>
            <p:ph type="sldNum" sz="quarter" idx="12"/>
          </p:nvPr>
        </p:nvSpPr>
        <p:spPr/>
        <p:txBody>
          <a:bodyPr/>
          <a:lstStyle/>
          <a:p>
            <a:fld id="{AB492E1D-532B-4343-855D-235CD69FFFAA}" type="slidenum">
              <a:rPr lang="ja-JP" altLang="en-US" smtClean="0"/>
              <a:pPr/>
              <a:t>99</a:t>
            </a:fld>
            <a:endParaRPr lang="ja-JP" altLang="en-US" dirty="0"/>
          </a:p>
        </p:txBody>
      </p:sp>
      <p:pic>
        <p:nvPicPr>
          <p:cNvPr id="4" name="図 3" descr="グラフ, 等高線グラフ&#10;&#10;自動的に生成された説明">
            <a:extLst>
              <a:ext uri="{FF2B5EF4-FFF2-40B4-BE49-F238E27FC236}">
                <a16:creationId xmlns:a16="http://schemas.microsoft.com/office/drawing/2014/main" id="{A29E819E-F13E-E3DC-5AEF-555AE493CA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032" y="826441"/>
            <a:ext cx="5758821" cy="5895034"/>
          </a:xfrm>
          <a:prstGeom prst="rect">
            <a:avLst/>
          </a:prstGeom>
        </p:spPr>
      </p:pic>
      <p:pic>
        <p:nvPicPr>
          <p:cNvPr id="5" name="図 4" descr="グラフ&#10;&#10;自動的に生成された説明">
            <a:extLst>
              <a:ext uri="{FF2B5EF4-FFF2-40B4-BE49-F238E27FC236}">
                <a16:creationId xmlns:a16="http://schemas.microsoft.com/office/drawing/2014/main" id="{33B95281-6A68-57C3-A4DE-5494B1FE98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032" y="826440"/>
            <a:ext cx="5982445" cy="6031559"/>
          </a:xfrm>
          <a:prstGeom prst="rect">
            <a:avLst/>
          </a:prstGeom>
        </p:spPr>
      </p:pic>
      <p:pic>
        <p:nvPicPr>
          <p:cNvPr id="7" name="図 6" descr="グラフ&#10;&#10;自動的に生成された説明">
            <a:extLst>
              <a:ext uri="{FF2B5EF4-FFF2-40B4-BE49-F238E27FC236}">
                <a16:creationId xmlns:a16="http://schemas.microsoft.com/office/drawing/2014/main" id="{914FB326-E8B4-722E-1DF3-C4E67DF772D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6032" y="826439"/>
            <a:ext cx="5780149" cy="6036873"/>
          </a:xfrm>
          <a:prstGeom prst="rect">
            <a:avLst/>
          </a:prstGeom>
        </p:spPr>
      </p:pic>
      <p:pic>
        <p:nvPicPr>
          <p:cNvPr id="9" name="図 8" descr="グラフ&#10;&#10;自動的に生成された説明">
            <a:extLst>
              <a:ext uri="{FF2B5EF4-FFF2-40B4-BE49-F238E27FC236}">
                <a16:creationId xmlns:a16="http://schemas.microsoft.com/office/drawing/2014/main" id="{F7E4EBC2-D78F-066E-7E54-07ED7F01738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6032" y="849366"/>
            <a:ext cx="6004181" cy="6008633"/>
          </a:xfrm>
          <a:prstGeom prst="rect">
            <a:avLst/>
          </a:prstGeom>
        </p:spPr>
      </p:pic>
      <p:pic>
        <p:nvPicPr>
          <p:cNvPr id="12" name="図 11" descr="グラフ&#10;&#10;低い精度で自動的に生成された説明">
            <a:extLst>
              <a:ext uri="{FF2B5EF4-FFF2-40B4-BE49-F238E27FC236}">
                <a16:creationId xmlns:a16="http://schemas.microsoft.com/office/drawing/2014/main" id="{A60DF5B3-42D5-B928-6342-9BC8143DF16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39803" y="1124125"/>
            <a:ext cx="5463547" cy="5717441"/>
          </a:xfrm>
          <a:prstGeom prst="rect">
            <a:avLst/>
          </a:prstGeom>
        </p:spPr>
      </p:pic>
      <p:sp>
        <p:nvSpPr>
          <p:cNvPr id="13" name="テキスト ボックス 12">
            <a:extLst>
              <a:ext uri="{FF2B5EF4-FFF2-40B4-BE49-F238E27FC236}">
                <a16:creationId xmlns:a16="http://schemas.microsoft.com/office/drawing/2014/main" id="{309C7581-A165-7DBC-B3D9-493FD6A4526A}"/>
              </a:ext>
            </a:extLst>
          </p:cNvPr>
          <p:cNvSpPr txBox="1"/>
          <p:nvPr/>
        </p:nvSpPr>
        <p:spPr>
          <a:xfrm>
            <a:off x="7318695" y="638144"/>
            <a:ext cx="2583809" cy="523220"/>
          </a:xfrm>
          <a:prstGeom prst="rect">
            <a:avLst/>
          </a:prstGeom>
          <a:noFill/>
        </p:spPr>
        <p:txBody>
          <a:bodyPr wrap="square" rtlCol="0">
            <a:spAutoFit/>
          </a:bodyPr>
          <a:lstStyle/>
          <a:p>
            <a:r>
              <a:rPr kumimoji="1" lang="en-US" altLang="ja-JP" sz="2800" b="1" dirty="0"/>
              <a:t>_</a:t>
            </a:r>
            <a:r>
              <a:rPr kumimoji="1" lang="en-US" altLang="ja-JP" sz="2800" b="1" dirty="0" err="1"/>
              <a:t>VH_angle</a:t>
            </a:r>
            <a:endParaRPr kumimoji="1" lang="ja-JP" altLang="en-US" sz="2800" b="1" dirty="0"/>
          </a:p>
        </p:txBody>
      </p:sp>
      <p:pic>
        <p:nvPicPr>
          <p:cNvPr id="14" name="図 13">
            <a:extLst>
              <a:ext uri="{FF2B5EF4-FFF2-40B4-BE49-F238E27FC236}">
                <a16:creationId xmlns:a16="http://schemas.microsoft.com/office/drawing/2014/main" id="{C233A376-25DE-5E1A-BA50-B1B2AB4D81A6}"/>
              </a:ext>
            </a:extLst>
          </p:cNvPr>
          <p:cNvPicPr>
            <a:picLocks noChangeAspect="1"/>
          </p:cNvPicPr>
          <p:nvPr/>
        </p:nvPicPr>
        <p:blipFill>
          <a:blip r:embed="rId7"/>
          <a:stretch>
            <a:fillRect/>
          </a:stretch>
        </p:blipFill>
        <p:spPr>
          <a:xfrm>
            <a:off x="951809" y="1266738"/>
            <a:ext cx="993734" cy="4700861"/>
          </a:xfrm>
          <a:prstGeom prst="rect">
            <a:avLst/>
          </a:prstGeom>
        </p:spPr>
      </p:pic>
      <p:pic>
        <p:nvPicPr>
          <p:cNvPr id="15" name="図 14">
            <a:extLst>
              <a:ext uri="{FF2B5EF4-FFF2-40B4-BE49-F238E27FC236}">
                <a16:creationId xmlns:a16="http://schemas.microsoft.com/office/drawing/2014/main" id="{1D66593C-874F-AEC7-74F6-79A7C1B03EF3}"/>
              </a:ext>
            </a:extLst>
          </p:cNvPr>
          <p:cNvPicPr>
            <a:picLocks noChangeAspect="1"/>
          </p:cNvPicPr>
          <p:nvPr/>
        </p:nvPicPr>
        <p:blipFill>
          <a:blip r:embed="rId7"/>
          <a:stretch>
            <a:fillRect/>
          </a:stretch>
        </p:blipFill>
        <p:spPr>
          <a:xfrm>
            <a:off x="7025774" y="1266738"/>
            <a:ext cx="993734" cy="4760982"/>
          </a:xfrm>
          <a:prstGeom prst="rect">
            <a:avLst/>
          </a:prstGeom>
        </p:spPr>
      </p:pic>
    </p:spTree>
    <p:extLst>
      <p:ext uri="{BB962C8B-B14F-4D97-AF65-F5344CB8AC3E}">
        <p14:creationId xmlns:p14="http://schemas.microsoft.com/office/powerpoint/2010/main" val="3047928712"/>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ドキュメント" ma:contentTypeID="0x010100568211D6162C0F40B85230CB3BD07B69" ma:contentTypeVersion="2" ma:contentTypeDescription="新しいドキュメントを作成します。" ma:contentTypeScope="" ma:versionID="febaa830f16015560b4a7e2b1a8a694f">
  <xsd:schema xmlns:xsd="http://www.w3.org/2001/XMLSchema" xmlns:xs="http://www.w3.org/2001/XMLSchema" xmlns:p="http://schemas.microsoft.com/office/2006/metadata/properties" xmlns:ns3="4568da19-f08b-41ec-9ad7-5a3257166d1b" targetNamespace="http://schemas.microsoft.com/office/2006/metadata/properties" ma:root="true" ma:fieldsID="76188ba2f49b7f7a9bedc8eb30a62b67" ns3:_="">
    <xsd:import namespace="4568da19-f08b-41ec-9ad7-5a3257166d1b"/>
    <xsd:element name="properties">
      <xsd:complexType>
        <xsd:sequence>
          <xsd:element name="documentManagement">
            <xsd:complexType>
              <xsd:all>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568da19-f08b-41ec-9ad7-5a3257166d1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コンテンツ タイプ"/>
        <xsd:element ref="dc:title" minOccurs="0" maxOccurs="1" ma:index="4" ma:displayName="タイトル"/>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575ED13-FC92-4F93-B099-6E4E9C1AE893}">
  <ds:schemaRefs>
    <ds:schemaRef ds:uri="http://purl.org/dc/terms/"/>
    <ds:schemaRef ds:uri="http://www.w3.org/XML/1998/namespace"/>
    <ds:schemaRef ds:uri="4568da19-f08b-41ec-9ad7-5a3257166d1b"/>
    <ds:schemaRef ds:uri="http://schemas.openxmlformats.org/package/2006/metadata/core-properties"/>
    <ds:schemaRef ds:uri="http://purl.org/dc/elements/1.1/"/>
    <ds:schemaRef ds:uri="http://schemas.microsoft.com/office/2006/metadata/properties"/>
    <ds:schemaRef ds:uri="http://schemas.microsoft.com/office/2006/documentManagement/types"/>
    <ds:schemaRef ds:uri="http://purl.org/dc/dcmitype/"/>
    <ds:schemaRef ds:uri="http://schemas.microsoft.com/office/infopath/2007/PartnerControls"/>
  </ds:schemaRefs>
</ds:datastoreItem>
</file>

<file path=customXml/itemProps2.xml><?xml version="1.0" encoding="utf-8"?>
<ds:datastoreItem xmlns:ds="http://schemas.openxmlformats.org/officeDocument/2006/customXml" ds:itemID="{63F7A078-5B07-45FA-A750-A258A63D4B12}">
  <ds:schemaRefs>
    <ds:schemaRef ds:uri="http://schemas.microsoft.com/sharepoint/v3/contenttype/forms"/>
  </ds:schemaRefs>
</ds:datastoreItem>
</file>

<file path=customXml/itemProps3.xml><?xml version="1.0" encoding="utf-8"?>
<ds:datastoreItem xmlns:ds="http://schemas.openxmlformats.org/officeDocument/2006/customXml" ds:itemID="{C7F4DBCF-3A2E-4F14-A479-BF97CC0BD23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568da19-f08b-41ec-9ad7-5a3257166d1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8613</TotalTime>
  <Words>2971</Words>
  <Application>Microsoft Office PowerPoint</Application>
  <PresentationFormat>ワイド画面</PresentationFormat>
  <Paragraphs>494</Paragraphs>
  <Slides>119</Slides>
  <Notes>1</Notes>
  <HiddenSlides>0</HiddenSlides>
  <MMClips>0</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119</vt:i4>
      </vt:variant>
    </vt:vector>
  </HeadingPairs>
  <TitlesOfParts>
    <vt:vector size="125" baseType="lpstr">
      <vt:lpstr>Lucida Grande</vt:lpstr>
      <vt:lpstr>游ゴシック</vt:lpstr>
      <vt:lpstr>游ゴシック Light</vt:lpstr>
      <vt:lpstr>Arial</vt:lpstr>
      <vt:lpstr>Cambria Math</vt:lpstr>
      <vt:lpstr>Office テーマ</vt:lpstr>
      <vt:lpstr>センシング進捗</vt:lpstr>
      <vt:lpstr>今までやってきたこと</vt:lpstr>
      <vt:lpstr>改善案</vt:lpstr>
      <vt:lpstr>FDTD法(時間領域差分法)</vt:lpstr>
      <vt:lpstr>PowerPoint プレゼンテーション</vt:lpstr>
      <vt:lpstr>実際のシミュレーション</vt:lpstr>
      <vt:lpstr>シミュレーション</vt:lpstr>
      <vt:lpstr>シミュレーション結果(垂直偏波)</vt:lpstr>
      <vt:lpstr>PowerPoint プレゼンテーション</vt:lpstr>
      <vt:lpstr>シミュレーション結果(水平偏波)</vt:lpstr>
      <vt:lpstr>深さz軸について</vt:lpstr>
      <vt:lpstr>進捗状況</vt:lpstr>
      <vt:lpstr>Ansys HFSS</vt:lpstr>
      <vt:lpstr>有限要素法</vt:lpstr>
      <vt:lpstr>シミュレーション</vt:lpstr>
      <vt:lpstr>結果(S21)</vt:lpstr>
      <vt:lpstr>パッチアンテナでの測定</vt:lpstr>
      <vt:lpstr>結果</vt:lpstr>
      <vt:lpstr>結果</vt:lpstr>
      <vt:lpstr>PowerPoint プレゼンテーション</vt:lpstr>
      <vt:lpstr>PowerPoint プレゼンテーション</vt:lpstr>
      <vt:lpstr>PowerPoint プレゼンテーション</vt:lpstr>
      <vt:lpstr>PowerPoint プレゼンテーション</vt:lpstr>
      <vt:lpstr>地表面反射除去</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センシング進捗</dc:title>
  <dc:creator>高原　陽太</dc:creator>
  <cp:lastModifiedBy>高原　陽太</cp:lastModifiedBy>
  <cp:revision>32</cp:revision>
  <cp:lastPrinted>2023-01-18T03:49:40Z</cp:lastPrinted>
  <dcterms:created xsi:type="dcterms:W3CDTF">2022-09-14T00:57:17Z</dcterms:created>
  <dcterms:modified xsi:type="dcterms:W3CDTF">2023-01-18T05:04:25Z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0x010100568211D6162C0F40B85230CB3BD07B69</vt:lpwstr>
  </property>
</Properties>
</file>